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1" r:id="rId4"/>
    <p:sldId id="260" r:id="rId5"/>
    <p:sldId id="269" r:id="rId6"/>
    <p:sldId id="262" r:id="rId7"/>
    <p:sldId id="270" r:id="rId8"/>
    <p:sldId id="264" r:id="rId9"/>
    <p:sldId id="271" r:id="rId10"/>
    <p:sldId id="272" r:id="rId11"/>
    <p:sldId id="275" r:id="rId12"/>
    <p:sldId id="274" r:id="rId13"/>
    <p:sldId id="267" r:id="rId14"/>
    <p:sldId id="268" r:id="rId15"/>
    <p:sldId id="27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tantia" panose="02030602050306030303" pitchFamily="18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F82EB-4826-4AD0-A7A1-1F452E13B561}" v="1091" dt="2023-04-18T06:57:54.523"/>
    <p1510:client id="{17D7EF94-9910-4FCF-AE8B-D7A3C1B5B8A7}" v="805" dt="2023-04-18T02:29:48.424"/>
  </p1510:revLst>
</p1510:revInfo>
</file>

<file path=ppt/tableStyles.xml><?xml version="1.0" encoding="utf-8"?>
<a:tblStyleLst xmlns:a="http://schemas.openxmlformats.org/drawingml/2006/main" def="{90A97B4D-F87D-4BBC-AB0F-E00B579C836E}">
  <a:tblStyle styleId="{90A97B4D-F87D-4BBC-AB0F-E00B579C83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fd2f076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fd2f076d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0cf3672b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0cf3672b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48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0cf3672b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0cf3672b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169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0cf3672b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0cf3672b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1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17ce9dbc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17ce9dbc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17ce9dbc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17ce9dbc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17ce9dbc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17ce9dbc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44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17ce9dbc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17ce9dbc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17ce9dbc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17ce9dbc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17ce9dbc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17ce9dbc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17ce9dbc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17ce9dbc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6648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17ce9dbc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17ce9dbc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17ce9dbc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17ce9dbc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122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0cf3672b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0cf3672b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0cf3672b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0cf3672b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55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0"/>
              </a:spcBef>
              <a:spcAft>
                <a:spcPts val="0"/>
              </a:spcAft>
              <a:buSzPts val="1400"/>
              <a:buFont typeface="Constantia"/>
              <a:buChar char="○"/>
              <a:defRPr/>
            </a:lvl8pPr>
            <a:lvl9pPr marL="4114800" lvl="8" indent="-317500" algn="l">
              <a:spcBef>
                <a:spcPts val="0"/>
              </a:spcBef>
              <a:spcAft>
                <a:spcPts val="0"/>
              </a:spcAft>
              <a:buSzPts val="1400"/>
              <a:buFont typeface="Constantia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2926050" y="-1017240"/>
            <a:ext cx="32919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 rot="5400000">
            <a:off x="5703750" y="1611451"/>
            <a:ext cx="390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 rot="5400000">
            <a:off x="1512750" y="-369749"/>
            <a:ext cx="390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360"/>
              </a:spcBef>
              <a:spcAft>
                <a:spcPts val="0"/>
              </a:spcAft>
              <a:buSzPts val="1710"/>
              <a:buChar char="⚫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30352" y="987552"/>
            <a:ext cx="77724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Calibri"/>
              <a:buNone/>
              <a:defRPr sz="5600" b="1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90"/>
              <a:buNone/>
              <a:defRPr sz="22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>
                <a:solidFill>
                  <a:schemeClr val="lt1"/>
                </a:solidFill>
              </a:defRPr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5445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5445" algn="l">
              <a:spcBef>
                <a:spcPts val="520"/>
              </a:spcBef>
              <a:spcAft>
                <a:spcPts val="0"/>
              </a:spcAft>
              <a:buSzPts val="2470"/>
              <a:buChar char="⚫"/>
              <a:defRPr sz="26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⚫"/>
              <a:defRPr sz="2400"/>
            </a:lvl2pPr>
            <a:lvl3pPr marL="1371600" lvl="2" indent="-317500" algn="l">
              <a:spcBef>
                <a:spcPts val="400"/>
              </a:spcBef>
              <a:spcAft>
                <a:spcPts val="0"/>
              </a:spcAft>
              <a:buSzPts val="1400"/>
              <a:buChar char="⚫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391436"/>
            <a:ext cx="4040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645026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57200" y="1885950"/>
            <a:ext cx="40401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61315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6" y="1885950"/>
            <a:ext cx="40419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61315" algn="l">
              <a:spcBef>
                <a:spcPts val="440"/>
              </a:spcBef>
              <a:spcAft>
                <a:spcPts val="0"/>
              </a:spcAft>
              <a:buSzPts val="2090"/>
              <a:buChar char="⚫"/>
              <a:defRPr sz="2200"/>
            </a:lvl1pPr>
            <a:lvl2pPr marL="914400" lvl="1" indent="-336550" algn="l">
              <a:spcBef>
                <a:spcPts val="400"/>
              </a:spcBef>
              <a:spcAft>
                <a:spcPts val="0"/>
              </a:spcAft>
              <a:buSzPts val="1700"/>
              <a:buChar char="⚫"/>
              <a:defRPr sz="2000"/>
            </a:lvl2pPr>
            <a:lvl3pPr marL="1371600" lvl="2" indent="-308610" algn="l">
              <a:spcBef>
                <a:spcPts val="360"/>
              </a:spcBef>
              <a:spcAft>
                <a:spcPts val="0"/>
              </a:spcAft>
              <a:buSzPts val="1260"/>
              <a:buChar char="⚫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4pPr>
            <a:lvl5pPr marL="2286000" lvl="4" indent="-294639" algn="l">
              <a:spcBef>
                <a:spcPts val="320"/>
              </a:spcBef>
              <a:spcAft>
                <a:spcPts val="0"/>
              </a:spcAft>
              <a:buSzPts val="1040"/>
              <a:buChar char="⚫"/>
              <a:defRPr sz="16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sz="50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685800" y="385764"/>
            <a:ext cx="2743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sz="26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685800" y="1257300"/>
            <a:ext cx="2743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33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3575050" y="1257300"/>
            <a:ext cx="511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397510" algn="l">
              <a:spcBef>
                <a:spcPts val="560"/>
              </a:spcBef>
              <a:spcAft>
                <a:spcPts val="0"/>
              </a:spcAft>
              <a:buSzPts val="2660"/>
              <a:buChar char="⚫"/>
              <a:defRPr sz="2800"/>
            </a:lvl1pPr>
            <a:lvl2pPr marL="914400" lvl="1" indent="-368935" algn="l">
              <a:spcBef>
                <a:spcPts val="520"/>
              </a:spcBef>
              <a:spcAft>
                <a:spcPts val="0"/>
              </a:spcAft>
              <a:buSzPts val="2210"/>
              <a:buChar char="⚫"/>
              <a:defRPr sz="2600"/>
            </a:lvl2pPr>
            <a:lvl3pPr marL="1371600" lvl="2" indent="-335280" algn="l">
              <a:spcBef>
                <a:spcPts val="480"/>
              </a:spcBef>
              <a:spcAft>
                <a:spcPts val="0"/>
              </a:spcAft>
              <a:buSzPts val="1680"/>
              <a:buChar char="⚫"/>
              <a:defRPr sz="2400"/>
            </a:lvl3pPr>
            <a:lvl4pPr marL="1828800" lvl="3" indent="-311150" algn="l">
              <a:spcBef>
                <a:spcPts val="400"/>
              </a:spcBef>
              <a:spcAft>
                <a:spcPts val="0"/>
              </a:spcAft>
              <a:buSzPts val="1300"/>
              <a:buChar char="⚫"/>
              <a:defRPr sz="2000"/>
            </a:lvl4pPr>
            <a:lvl5pPr marL="2286000" lvl="4" indent="-302895" algn="l">
              <a:spcBef>
                <a:spcPts val="360"/>
              </a:spcBef>
              <a:spcAft>
                <a:spcPts val="0"/>
              </a:spcAft>
              <a:buSzPts val="1170"/>
              <a:buChar char="⚫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 rot="-10379968" flipH="1">
            <a:off x="3165800" y="831166"/>
            <a:ext cx="5257696" cy="3086016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500" dir="7500000" sx="98500" sy="100080" kx="100010" algn="tl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 rot="-10380733" flipH="1">
            <a:off x="8004082" y="4019729"/>
            <a:ext cx="155354" cy="116655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19685" dist="6350" dir="12900000" algn="tl" rotWithShape="0">
              <a:srgbClr val="000000">
                <a:alpha val="4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882747"/>
            <a:ext cx="22128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 sz="2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609600" y="2121589"/>
            <a:ext cx="2209800" cy="1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45700" rIns="45700" bIns="45700" anchor="t" anchorCtr="0">
            <a:normAutofit/>
          </a:bodyPr>
          <a:lstStyle>
            <a:lvl1pPr marL="457200" lvl="0" indent="-228600" algn="l">
              <a:spcBef>
                <a:spcPts val="250"/>
              </a:spcBef>
              <a:spcAft>
                <a:spcPts val="0"/>
              </a:spcAft>
              <a:buSzPts val="1235"/>
              <a:buFont typeface="Constantia"/>
              <a:buNone/>
              <a:defRPr sz="1300"/>
            </a:lvl1pPr>
            <a:lvl2pPr marL="914400" lvl="1" indent="-293369" algn="l">
              <a:spcBef>
                <a:spcPts val="240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73050" algn="l">
              <a:spcBef>
                <a:spcPts val="200"/>
              </a:spcBef>
              <a:spcAft>
                <a:spcPts val="0"/>
              </a:spcAft>
              <a:buSzPts val="700"/>
              <a:buChar char="⚫"/>
              <a:defRPr sz="1000"/>
            </a:lvl3pPr>
            <a:lvl4pPr marL="1828800" lvl="3" indent="-265747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4pPr>
            <a:lvl5pPr marL="2286000" lvl="4" indent="-265747" algn="l">
              <a:spcBef>
                <a:spcPts val="180"/>
              </a:spcBef>
              <a:spcAft>
                <a:spcPts val="0"/>
              </a:spcAft>
              <a:buSzPts val="585"/>
              <a:buChar char="⚫"/>
              <a:defRPr sz="9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077200" y="4767263"/>
            <a:ext cx="6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>
            <a:spLocks noGrp="1"/>
          </p:cNvSpPr>
          <p:nvPr>
            <p:ph type="pic" idx="2"/>
          </p:nvPr>
        </p:nvSpPr>
        <p:spPr>
          <a:xfrm rot="420022">
            <a:off x="3485784" y="899658"/>
            <a:ext cx="4617824" cy="2949082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1"/>
          <p:cNvSpPr/>
          <p:nvPr/>
        </p:nvSpPr>
        <p:spPr>
          <a:xfrm rot="10800000" flipH="1">
            <a:off x="-9525" y="4362450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0" name="Google Shape;80;p11"/>
          <p:cNvSpPr/>
          <p:nvPr/>
        </p:nvSpPr>
        <p:spPr>
          <a:xfrm rot="10800000" flipH="1">
            <a:off x="4381500" y="4664869"/>
            <a:ext cx="4762500" cy="478631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65000" sy="65000" flip="none" algn="tl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9525" y="-5358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4381500" y="-5358"/>
            <a:ext cx="4762500" cy="478631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451610"/>
            <a:ext cx="8229600" cy="3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5445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ts val="247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21944" algn="l" rtl="0"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147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115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20039" algn="l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09879" algn="l" rtl="0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2667000" y="4767263"/>
            <a:ext cx="3352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7924800" y="4767263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35C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1"/>
          <p:cNvGrpSpPr/>
          <p:nvPr/>
        </p:nvGrpSpPr>
        <p:grpSpPr>
          <a:xfrm>
            <a:off x="-29294" y="-12080"/>
            <a:ext cx="9198252" cy="814695"/>
            <a:chOff x="-29322" y="-1965"/>
            <a:chExt cx="9198252" cy="1086259"/>
          </a:xfrm>
        </p:grpSpPr>
        <p:sp>
          <p:nvSpPr>
            <p:cNvPr id="14" name="Google Shape;14;p1"/>
            <p:cNvSpPr/>
            <p:nvPr/>
          </p:nvSpPr>
          <p:spPr>
            <a:xfrm rot="-164306">
              <a:off x="-19045" y="216553"/>
              <a:ext cx="9163052" cy="649223"/>
            </a:xfrm>
            <a:custGeom>
              <a:avLst/>
              <a:gdLst/>
              <a:ahLst/>
              <a:cxnLst/>
              <a:rect l="l" t="t" r="r" b="b"/>
              <a:pathLst>
                <a:path w="5772" h="1055" extrusionOk="0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 rot="-164306">
              <a:off x="-14309" y="290005"/>
              <a:ext cx="9175809" cy="530353"/>
            </a:xfrm>
            <a:custGeom>
              <a:avLst/>
              <a:gdLst/>
              <a:ahLst/>
              <a:cxnLst/>
              <a:rect l="l" t="t" r="r" b="b"/>
              <a:pathLst>
                <a:path w="5766" h="854" extrusionOk="0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70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INSTITUTE OF TECHNOLOGY JAMSHEDPUR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COPY-MOVE FORGERY DETECTION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</a:t>
            </a: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</a:t>
            </a:r>
            <a:r>
              <a:rPr lang="en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 :</a:t>
            </a:r>
            <a:endParaRPr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Gourab Dutta (2020UGCS</a:t>
            </a:r>
            <a:r>
              <a:rPr lang="en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016</a:t>
            </a: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					                 Dr. Jitesh Pradhan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Amisha Bairagi (2020UGCS</a:t>
            </a:r>
            <a:r>
              <a:rPr lang="en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005</a:t>
            </a: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					                 CSE Department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Sahil Kumar (2020UGCS</a:t>
            </a:r>
            <a:r>
              <a:rPr lang="en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097</a:t>
            </a: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				                 NIT Jamshedpur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31767-3B84-BD66-D85C-C024F475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3" y="1067389"/>
            <a:ext cx="1745808" cy="2466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2438280" y="-33875"/>
            <a:ext cx="76539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2400" dirty="0"/>
              <a:t>Some Experimental Outcomes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44C8A-73DD-6975-3DF4-80D62C760232}"/>
              </a:ext>
            </a:extLst>
          </p:cNvPr>
          <p:cNvSpPr txBox="1"/>
          <p:nvPr/>
        </p:nvSpPr>
        <p:spPr>
          <a:xfrm>
            <a:off x="778666" y="3934152"/>
            <a:ext cx="731341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Google Shape;146;p20">
            <a:extLst>
              <a:ext uri="{FF2B5EF4-FFF2-40B4-BE49-F238E27FC236}">
                <a16:creationId xmlns:a16="http://schemas.microsoft.com/office/drawing/2014/main" id="{6672C8A9-0D22-111D-E5AF-C6D96AB87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7667" y="2455770"/>
            <a:ext cx="2393288" cy="212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Original Image</a:t>
            </a:r>
            <a:endParaRPr lang="en-US" sz="1400" dirty="0"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3" name="Google Shape;146;p20">
            <a:extLst>
              <a:ext uri="{FF2B5EF4-FFF2-40B4-BE49-F238E27FC236}">
                <a16:creationId xmlns:a16="http://schemas.microsoft.com/office/drawing/2014/main" id="{12B39D3F-B478-F0D5-A8BC-5C5944CAEB72}"/>
              </a:ext>
            </a:extLst>
          </p:cNvPr>
          <p:cNvSpPr txBox="1">
            <a:spLocks/>
          </p:cNvSpPr>
          <p:nvPr/>
        </p:nvSpPr>
        <p:spPr>
          <a:xfrm>
            <a:off x="6135916" y="2455769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Forged Image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5" name="Google Shape;146;p20">
            <a:extLst>
              <a:ext uri="{FF2B5EF4-FFF2-40B4-BE49-F238E27FC236}">
                <a16:creationId xmlns:a16="http://schemas.microsoft.com/office/drawing/2014/main" id="{DE384A64-E4AF-5B19-D979-7F16A2FA5C70}"/>
              </a:ext>
            </a:extLst>
          </p:cNvPr>
          <p:cNvSpPr txBox="1">
            <a:spLocks/>
          </p:cNvSpPr>
          <p:nvPr/>
        </p:nvSpPr>
        <p:spPr>
          <a:xfrm>
            <a:off x="1321462" y="4689815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Mask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7" name="Google Shape;146;p20">
            <a:extLst>
              <a:ext uri="{FF2B5EF4-FFF2-40B4-BE49-F238E27FC236}">
                <a16:creationId xmlns:a16="http://schemas.microsoft.com/office/drawing/2014/main" id="{7606759A-FAD2-FA31-A875-54943121ECCB}"/>
              </a:ext>
            </a:extLst>
          </p:cNvPr>
          <p:cNvSpPr txBox="1">
            <a:spLocks/>
          </p:cNvSpPr>
          <p:nvPr/>
        </p:nvSpPr>
        <p:spPr>
          <a:xfrm>
            <a:off x="5962735" y="4672497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Experimental result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pic>
        <p:nvPicPr>
          <p:cNvPr id="2" name="Picture 2" descr="A picture containing outdoor, grass, garden, plant&#10;&#10;Description automatically generated">
            <a:extLst>
              <a:ext uri="{FF2B5EF4-FFF2-40B4-BE49-F238E27FC236}">
                <a16:creationId xmlns:a16="http://schemas.microsoft.com/office/drawing/2014/main" id="{5095DB5B-F044-EEBC-CF88-E406710C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80" y="436851"/>
            <a:ext cx="3914774" cy="2061729"/>
          </a:xfrm>
          <a:prstGeom prst="rect">
            <a:avLst/>
          </a:prstGeom>
        </p:spPr>
      </p:pic>
      <p:pic>
        <p:nvPicPr>
          <p:cNvPr id="3" name="Picture 3" descr="A picture containing outdoor, grass, garden, plant&#10;&#10;Description automatically generated">
            <a:extLst>
              <a:ext uri="{FF2B5EF4-FFF2-40B4-BE49-F238E27FC236}">
                <a16:creationId xmlns:a16="http://schemas.microsoft.com/office/drawing/2014/main" id="{55A52FCE-E1C7-6880-7000-40C58B08D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737" y="432955"/>
            <a:ext cx="3750251" cy="2017568"/>
          </a:xfrm>
          <a:prstGeom prst="rect">
            <a:avLst/>
          </a:prstGeom>
        </p:spPr>
      </p:pic>
      <p:pic>
        <p:nvPicPr>
          <p:cNvPr id="4" name="Picture 4" descr="A picture containing text, gauge, silhouette&#10;&#10;Description automatically generated">
            <a:extLst>
              <a:ext uri="{FF2B5EF4-FFF2-40B4-BE49-F238E27FC236}">
                <a16:creationId xmlns:a16="http://schemas.microsoft.com/office/drawing/2014/main" id="{BA68AFAB-65F1-5366-E307-AF161CECD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80" y="2799917"/>
            <a:ext cx="3914774" cy="1950893"/>
          </a:xfrm>
          <a:prstGeom prst="rect">
            <a:avLst/>
          </a:prstGeom>
        </p:spPr>
      </p:pic>
      <p:pic>
        <p:nvPicPr>
          <p:cNvPr id="5" name="Picture 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4D2611D2-252E-1175-7512-D3B4325EA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273" y="2770043"/>
            <a:ext cx="3757178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2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2438280" y="-33875"/>
            <a:ext cx="76539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2400" dirty="0"/>
              <a:t>Some Experimental Outcomes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44C8A-73DD-6975-3DF4-80D62C760232}"/>
              </a:ext>
            </a:extLst>
          </p:cNvPr>
          <p:cNvSpPr txBox="1"/>
          <p:nvPr/>
        </p:nvSpPr>
        <p:spPr>
          <a:xfrm>
            <a:off x="778666" y="3934152"/>
            <a:ext cx="731341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Google Shape;146;p20">
            <a:extLst>
              <a:ext uri="{FF2B5EF4-FFF2-40B4-BE49-F238E27FC236}">
                <a16:creationId xmlns:a16="http://schemas.microsoft.com/office/drawing/2014/main" id="{6672C8A9-0D22-111D-E5AF-C6D96AB87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7667" y="2455770"/>
            <a:ext cx="2393288" cy="212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Original Image</a:t>
            </a:r>
            <a:endParaRPr lang="en-US" sz="1400" dirty="0"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3" name="Google Shape;146;p20">
            <a:extLst>
              <a:ext uri="{FF2B5EF4-FFF2-40B4-BE49-F238E27FC236}">
                <a16:creationId xmlns:a16="http://schemas.microsoft.com/office/drawing/2014/main" id="{12B39D3F-B478-F0D5-A8BC-5C5944CAEB72}"/>
              </a:ext>
            </a:extLst>
          </p:cNvPr>
          <p:cNvSpPr txBox="1">
            <a:spLocks/>
          </p:cNvSpPr>
          <p:nvPr/>
        </p:nvSpPr>
        <p:spPr>
          <a:xfrm>
            <a:off x="6135916" y="2455769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Forged Image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5" name="Google Shape;146;p20">
            <a:extLst>
              <a:ext uri="{FF2B5EF4-FFF2-40B4-BE49-F238E27FC236}">
                <a16:creationId xmlns:a16="http://schemas.microsoft.com/office/drawing/2014/main" id="{DE384A64-E4AF-5B19-D979-7F16A2FA5C70}"/>
              </a:ext>
            </a:extLst>
          </p:cNvPr>
          <p:cNvSpPr txBox="1">
            <a:spLocks/>
          </p:cNvSpPr>
          <p:nvPr/>
        </p:nvSpPr>
        <p:spPr>
          <a:xfrm>
            <a:off x="1321462" y="4842215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Mask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7" name="Google Shape;146;p20">
            <a:extLst>
              <a:ext uri="{FF2B5EF4-FFF2-40B4-BE49-F238E27FC236}">
                <a16:creationId xmlns:a16="http://schemas.microsoft.com/office/drawing/2014/main" id="{7606759A-FAD2-FA31-A875-54943121ECCB}"/>
              </a:ext>
            </a:extLst>
          </p:cNvPr>
          <p:cNvSpPr txBox="1">
            <a:spLocks/>
          </p:cNvSpPr>
          <p:nvPr/>
        </p:nvSpPr>
        <p:spPr>
          <a:xfrm>
            <a:off x="5962735" y="4809657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Experimental result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pic>
        <p:nvPicPr>
          <p:cNvPr id="6" name="Picture 6" descr="A picture containing road, outdoor, building, street&#10;&#10;Description automatically generated">
            <a:extLst>
              <a:ext uri="{FF2B5EF4-FFF2-40B4-BE49-F238E27FC236}">
                <a16:creationId xmlns:a16="http://schemas.microsoft.com/office/drawing/2014/main" id="{B79444F2-AEDF-76F5-4D84-EFFAD4CB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" y="422910"/>
            <a:ext cx="3987165" cy="2133600"/>
          </a:xfrm>
          <a:prstGeom prst="rect">
            <a:avLst/>
          </a:prstGeom>
        </p:spPr>
      </p:pic>
      <p:pic>
        <p:nvPicPr>
          <p:cNvPr id="7" name="Picture 7" descr="A picture containing road, outdoor, building, street&#10;&#10;Description automatically generated">
            <a:extLst>
              <a:ext uri="{FF2B5EF4-FFF2-40B4-BE49-F238E27FC236}">
                <a16:creationId xmlns:a16="http://schemas.microsoft.com/office/drawing/2014/main" id="{6078C243-124C-D8F0-4AA1-737BF16B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930" y="424815"/>
            <a:ext cx="4145280" cy="2145030"/>
          </a:xfrm>
          <a:prstGeom prst="rect">
            <a:avLst/>
          </a:prstGeom>
        </p:spPr>
      </p:pic>
      <p:pic>
        <p:nvPicPr>
          <p:cNvPr id="8" name="Picture 8" descr="A picture containing silhouette, dark&#10;&#10;Description automatically generated">
            <a:extLst>
              <a:ext uri="{FF2B5EF4-FFF2-40B4-BE49-F238E27FC236}">
                <a16:creationId xmlns:a16="http://schemas.microsoft.com/office/drawing/2014/main" id="{6DBBBA90-6312-1A78-DC9C-534E8CDE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72" y="2807970"/>
            <a:ext cx="3930015" cy="2095500"/>
          </a:xfrm>
          <a:prstGeom prst="rect">
            <a:avLst/>
          </a:prstGeom>
        </p:spPr>
      </p:pic>
      <p:pic>
        <p:nvPicPr>
          <p:cNvPr id="9" name="Picture 9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BB766C1-33C4-9297-FD18-036BDE697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367" y="2819400"/>
            <a:ext cx="40862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0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2438280" y="-33875"/>
            <a:ext cx="76539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2400" dirty="0"/>
              <a:t>Performance Metrices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44C8A-73DD-6975-3DF4-80D62C760232}"/>
              </a:ext>
            </a:extLst>
          </p:cNvPr>
          <p:cNvSpPr txBox="1"/>
          <p:nvPr/>
        </p:nvSpPr>
        <p:spPr>
          <a:xfrm>
            <a:off x="778666" y="3934152"/>
            <a:ext cx="731341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2A6EE6-1545-6B3B-2C62-D441FE20C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27683"/>
              </p:ext>
            </p:extLst>
          </p:nvPr>
        </p:nvGraphicFramePr>
        <p:xfrm>
          <a:off x="0" y="582836"/>
          <a:ext cx="9105890" cy="2277110"/>
        </p:xfrm>
        <a:graphic>
          <a:graphicData uri="http://schemas.openxmlformats.org/drawingml/2006/table">
            <a:tbl>
              <a:tblPr firstRow="1" bandRow="1">
                <a:tableStyleId>{90A97B4D-F87D-4BBC-AB0F-E00B579C836E}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2336650877"/>
                    </a:ext>
                  </a:extLst>
                </a:gridCol>
                <a:gridCol w="1239835">
                  <a:extLst>
                    <a:ext uri="{9D8B030D-6E8A-4147-A177-3AD203B41FA5}">
                      <a16:colId xmlns:a16="http://schemas.microsoft.com/office/drawing/2014/main" val="3459648678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781315718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3485447099"/>
                    </a:ext>
                  </a:extLst>
                </a:gridCol>
                <a:gridCol w="1625397">
                  <a:extLst>
                    <a:ext uri="{9D8B030D-6E8A-4147-A177-3AD203B41FA5}">
                      <a16:colId xmlns:a16="http://schemas.microsoft.com/office/drawing/2014/main" val="2732017253"/>
                    </a:ext>
                  </a:extLst>
                </a:gridCol>
                <a:gridCol w="2135383">
                  <a:extLst>
                    <a:ext uri="{9D8B030D-6E8A-4147-A177-3AD203B41FA5}">
                      <a16:colId xmlns:a16="http://schemas.microsoft.com/office/drawing/2014/main" val="205839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 err="1">
                          <a:effectLst/>
                        </a:rPr>
                        <a:t>S.No</a:t>
                      </a:r>
                      <a:r>
                        <a:rPr lang="en-GB" sz="1400" dirty="0">
                          <a:effectLst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Precision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False positive rate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        (FPR)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Recall value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Accuracy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F-measure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35710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 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       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0.43590952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0.99086761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0.60715458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360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 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       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0.9275834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0.99864197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0.96243141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80648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 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       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0.87725999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0.99632263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0.93461747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4145768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 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       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0.59771755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0.90569702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0.74821429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33495105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 </a:t>
                      </a:r>
                      <a:endParaRPr lang="en-GB" sz="1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            </a:t>
                      </a:r>
                      <a:endParaRPr lang="en-GB" sz="14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462356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5AFE5E-FCBA-B86B-8AE7-0B43E202D3AC}"/>
              </a:ext>
            </a:extLst>
          </p:cNvPr>
          <p:cNvSpPr txBox="1"/>
          <p:nvPr/>
        </p:nvSpPr>
        <p:spPr>
          <a:xfrm>
            <a:off x="68580" y="3013710"/>
            <a:ext cx="884682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dirty="0"/>
              <a:t>Average Precision value         - 1</a:t>
            </a:r>
          </a:p>
          <a:p>
            <a:r>
              <a:rPr lang="en-US" dirty="0"/>
              <a:t>Average False Positive Rate  -  0</a:t>
            </a:r>
          </a:p>
          <a:p>
            <a:r>
              <a:rPr lang="en-US" dirty="0"/>
              <a:t>Average Recall value             -0.70733972</a:t>
            </a:r>
          </a:p>
          <a:p>
            <a:r>
              <a:rPr lang="en-US" dirty="0"/>
              <a:t>Average Accuracy                  - 0.963705748</a:t>
            </a:r>
          </a:p>
          <a:p>
            <a:r>
              <a:rPr lang="en-US" dirty="0"/>
              <a:t>Average F-measure               - 0.814805158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8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1145828" y="-53014"/>
            <a:ext cx="8520600" cy="763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" sz="2200" dirty="0"/>
              <a:t>                                     </a:t>
            </a:r>
            <a:r>
              <a:rPr lang="en" sz="2400" dirty="0">
                <a:latin typeface="Times New Roman"/>
                <a:cs typeface="Times New Roman"/>
              </a:rPr>
              <a:t>Future</a:t>
            </a:r>
            <a:r>
              <a:rPr lang="en" sz="2400" dirty="0"/>
              <a:t> Work </a:t>
            </a:r>
            <a:endParaRPr sz="3233"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742315" y="828688"/>
            <a:ext cx="7090200" cy="2155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0690" indent="-285750">
              <a:lnSpc>
                <a:spcPct val="105000"/>
              </a:lnSpc>
              <a:buSzPts val="1160"/>
              <a:buFont typeface="Arial" panose="05000000000000000000" pitchFamily="2" charset="2"/>
              <a:buChar char="•"/>
            </a:pPr>
            <a:r>
              <a:rPr lang="en-US" sz="1500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Incorporating deep learning architectures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marL="32639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60"/>
              <a:buFont typeface="Wingdings" panose="05000000000000000000" pitchFamily="2" charset="2"/>
              <a:buChar char="v"/>
            </a:pPr>
            <a:endParaRPr lang="en-US" sz="15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639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60"/>
              <a:buFont typeface="Wingdings" panose="05000000000000000000" pitchFamily="2" charset="2"/>
              <a:buChar char="v"/>
            </a:pPr>
            <a:endParaRPr lang="en-US" sz="15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639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60"/>
              <a:buFont typeface="Wingdings" panose="05000000000000000000" pitchFamily="2" charset="2"/>
              <a:buChar char="v"/>
            </a:pPr>
            <a:endParaRPr lang="en-US" sz="15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639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60"/>
              <a:buFont typeface="Wingdings" panose="05000000000000000000" pitchFamily="2" charset="2"/>
              <a:buChar char="v"/>
            </a:pPr>
            <a:endParaRPr lang="en-US" sz="15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639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60"/>
              <a:buFont typeface="Wingdings" panose="05000000000000000000" pitchFamily="2" charset="2"/>
              <a:buChar char="v"/>
            </a:pPr>
            <a:endParaRPr lang="en-US" sz="15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639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60"/>
              <a:buFont typeface="Wingdings" panose="05000000000000000000" pitchFamily="2" charset="2"/>
              <a:buChar char="v"/>
            </a:pPr>
            <a:endParaRPr lang="en-US" sz="15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0690" lvl="0" indent="-2857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60"/>
              <a:buFont typeface="Arial" panose="05000000000000000000" pitchFamily="2" charset="2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Addressing challenges in real-world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FFC53-0A72-8FE8-AF44-1A2DCC32F994}"/>
              </a:ext>
            </a:extLst>
          </p:cNvPr>
          <p:cNvSpPr txBox="1"/>
          <p:nvPr/>
        </p:nvSpPr>
        <p:spPr>
          <a:xfrm>
            <a:off x="1145828" y="1239539"/>
            <a:ext cx="7720446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>
                <a:latin typeface="Times New Roman"/>
                <a:cs typeface="Times New Roman"/>
              </a:rPr>
              <a:t>Deep learning-based methods for copy-move forgery detection.</a:t>
            </a:r>
            <a:endParaRPr lang="en-IN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Times New Roman"/>
                <a:cs typeface="Times New Roman"/>
              </a:rPr>
              <a:t>This could potentially improve the accuracy and efficiency of copy-move forgery detection.</a:t>
            </a:r>
            <a:endParaRPr lang="en-IN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DE0BB-2E1F-132B-DFF9-BFA35D4E9C80}"/>
              </a:ext>
            </a:extLst>
          </p:cNvPr>
          <p:cNvSpPr txBox="1"/>
          <p:nvPr/>
        </p:nvSpPr>
        <p:spPr>
          <a:xfrm>
            <a:off x="1145828" y="2868770"/>
            <a:ext cx="763795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>
                <a:latin typeface="Times New Roman"/>
                <a:cs typeface="Times New Roman"/>
              </a:rPr>
              <a:t>Real-world applications, such as forensics and authentication brings many new challenges.</a:t>
            </a:r>
            <a:endParaRPr lang="en-IN" dirty="0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      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>
                <a:latin typeface="Times New Roman"/>
                <a:cs typeface="Times New Roman"/>
              </a:rPr>
              <a:t>variations </a:t>
            </a:r>
            <a:r>
              <a:rPr lang="en-US" dirty="0">
                <a:latin typeface="Times New Roman"/>
                <a:cs typeface="Times New Roman"/>
              </a:rPr>
              <a:t>in image quality, compression artifacts, and different types of forgeries. </a:t>
            </a:r>
            <a:endParaRPr lang="en-IN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Times New Roman"/>
                <a:cs typeface="Times New Roman"/>
              </a:rPr>
              <a:t>Addressing these challenges to make method more practical and effective in real-world settings.</a:t>
            </a:r>
            <a:endParaRPr lang="en-IN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2611790" y="0"/>
            <a:ext cx="5453504" cy="763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" sz="2200" dirty="0"/>
              <a:t>             </a:t>
            </a:r>
            <a:r>
              <a:rPr lang="en" sz="2400" dirty="0">
                <a:latin typeface="Times New Roman"/>
                <a:cs typeface="Times New Roman"/>
              </a:rPr>
              <a:t>References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0" y="1028595"/>
            <a:ext cx="9221700" cy="2554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70309020205020404" pitchFamily="49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Fridrich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Goljan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R. Du, "Reliable detection of copy-move forgery in digital images," IEEE Transactions on Information Forensics and Security, vol. 3, no. 3, pp. 489-499, September 2008.</a:t>
            </a:r>
            <a:endParaRPr lang="en-US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70309020205020404" pitchFamily="49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 Yang, X. Luo, Y. Liu, and W. Sun, "A block-based approach for detecting copy-move forgery in digital images," Signal Processing, vol. 89, no. 9, pp. 1722-1731, September 2009.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70309020205020404" pitchFamily="49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Liu, W. Sun, and Y. Liu, "A block-based approach for detecting copy-move forgery using DCT coefficient distribution," Signal Processing, vol. 91, no. 8, pp. 1815-1824, August 2011.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70309020205020404" pitchFamily="49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Kim, J. Lee, and H. Lee, "A robust block-based copy-move forgery detection method using adaptive thresholding," Journal of Visual Communication and Image Representation, vol. 27, pp. 40-53, April 2015.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221E0-8431-FC7E-8438-9101AB70E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GB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00323D-5C64-E44E-5C22-1CCE12F1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             </a:t>
            </a:r>
            <a:r>
              <a:rPr lang="en-GB" sz="720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751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69000" y="540179"/>
            <a:ext cx="9006000" cy="42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742950" lvl="0" indent="-285750" algn="l" rtl="0">
              <a:spcBef>
                <a:spcPts val="1600"/>
              </a:spcBef>
              <a:spcAft>
                <a:spcPts val="0"/>
              </a:spcAft>
              <a:buFont typeface="Arial" panose="05000000000000000000" pitchFamily="2" charset="2"/>
              <a:buChar char="•"/>
            </a:pPr>
            <a:r>
              <a:rPr lang="en-US" sz="1500" dirty="0">
                <a:latin typeface="Arial"/>
                <a:cs typeface="Times New Roman"/>
              </a:rPr>
              <a:t>Primarily there are two kinds of forgery techniques, namely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Image Splicing</a:t>
            </a:r>
            <a:r>
              <a:rPr lang="en-US" sz="1500" dirty="0">
                <a:latin typeface="Arial"/>
                <a:cs typeface="Times New Roman"/>
              </a:rPr>
              <a:t>, and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Copy-move.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  <a:cs typeface="Times New Roman"/>
            </a:endParaRPr>
          </a:p>
          <a:p>
            <a:pPr marL="742950" indent="-285750">
              <a:spcBef>
                <a:spcPts val="1600"/>
              </a:spcBef>
              <a:buFont typeface="Arial" panose="05000000000000000000" pitchFamily="2" charset="2"/>
              <a:buChar char="•"/>
            </a:pPr>
            <a:r>
              <a:rPr lang="en-US" sz="1500" dirty="0">
                <a:latin typeface="Arial"/>
                <a:cs typeface="Times New Roman"/>
              </a:rPr>
              <a:t>In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Image Splicing</a:t>
            </a:r>
            <a:r>
              <a:rPr lang="en-US" sz="1500" dirty="0">
                <a:latin typeface="Arial"/>
                <a:cs typeface="Times New Roman"/>
              </a:rPr>
              <a:t>, different images are used to formulate forged images .</a:t>
            </a:r>
          </a:p>
          <a:p>
            <a:pPr marL="742950" lvl="0" indent="-285750" algn="l">
              <a:spcBef>
                <a:spcPts val="1600"/>
              </a:spcBef>
              <a:spcAft>
                <a:spcPts val="0"/>
              </a:spcAft>
              <a:buFont typeface="Arial" panose="05000000000000000000" pitchFamily="2" charset="2"/>
              <a:buChar char="•"/>
            </a:pPr>
            <a:r>
              <a:rPr lang="en-US" sz="1500" dirty="0">
                <a:latin typeface="Arial"/>
                <a:cs typeface="Times New Roman"/>
              </a:rPr>
              <a:t>In the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Copy-Move </a:t>
            </a:r>
            <a:r>
              <a:rPr lang="en-US" sz="1500" dirty="0">
                <a:latin typeface="Arial"/>
                <a:cs typeface="Times New Roman"/>
              </a:rPr>
              <a:t>forgery technique, segments of the image are copied and pasted over the same image.</a:t>
            </a:r>
          </a:p>
          <a:p>
            <a:pPr marL="742950" lvl="0" indent="-285750" algn="l" rtl="0">
              <a:spcBef>
                <a:spcPts val="1600"/>
              </a:spcBef>
              <a:spcAft>
                <a:spcPts val="0"/>
              </a:spcAft>
              <a:buFont typeface="Arial" panose="05000000000000000000" pitchFamily="2" charset="2"/>
              <a:buChar char="•"/>
            </a:pPr>
            <a:r>
              <a:rPr lang="en-US" sz="1500" dirty="0">
                <a:latin typeface="Arial"/>
                <a:cs typeface="Times New Roman"/>
              </a:rPr>
              <a:t>This can bring additional content within the image or it can hide the authentic information exhibited by the image.</a:t>
            </a: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052692" y="0"/>
            <a:ext cx="470014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dirty="0">
                <a:solidFill>
                  <a:schemeClr val="dk2"/>
                </a:solidFill>
                <a:latin typeface="Times New Roman"/>
                <a:ea typeface="Constantia"/>
                <a:cs typeface="Times New Roman"/>
                <a:sym typeface="Constantia"/>
              </a:rPr>
              <a:t>Introduction To Image Forgery</a:t>
            </a:r>
            <a:endParaRPr sz="2400" dirty="0">
              <a:solidFill>
                <a:schemeClr val="dk2"/>
              </a:solidFill>
              <a:latin typeface="Times New Roman" panose="02020603050405020304" pitchFamily="18" charset="0"/>
              <a:ea typeface="Constantia"/>
              <a:cs typeface="Times New Roman" panose="02020603050405020304" pitchFamily="18" charset="0"/>
              <a:sym typeface="Constantia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A2AE42-A33F-EEF1-0E7C-2F69515F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" y="2898082"/>
            <a:ext cx="4483676" cy="1763224"/>
          </a:xfrm>
          <a:prstGeom prst="rect">
            <a:avLst/>
          </a:prstGeom>
        </p:spPr>
      </p:pic>
      <p:pic>
        <p:nvPicPr>
          <p:cNvPr id="3" name="Picture 3" descr="A picture containing dog, mammal, running, different&#10;&#10;Description automatically generated">
            <a:extLst>
              <a:ext uri="{FF2B5EF4-FFF2-40B4-BE49-F238E27FC236}">
                <a16:creationId xmlns:a16="http://schemas.microsoft.com/office/drawing/2014/main" id="{965DB1D5-F2BA-8B55-981F-CA4EFB88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810" y="2953406"/>
            <a:ext cx="4440380" cy="1462074"/>
          </a:xfrm>
          <a:prstGeom prst="rect">
            <a:avLst/>
          </a:prstGeom>
        </p:spPr>
      </p:pic>
      <p:sp>
        <p:nvSpPr>
          <p:cNvPr id="5" name="Google Shape;146;p20">
            <a:extLst>
              <a:ext uri="{FF2B5EF4-FFF2-40B4-BE49-F238E27FC236}">
                <a16:creationId xmlns:a16="http://schemas.microsoft.com/office/drawing/2014/main" id="{73CEE0FC-CF69-2E60-2B7E-A51637F65D81}"/>
              </a:ext>
            </a:extLst>
          </p:cNvPr>
          <p:cNvSpPr txBox="1">
            <a:spLocks/>
          </p:cNvSpPr>
          <p:nvPr/>
        </p:nvSpPr>
        <p:spPr>
          <a:xfrm>
            <a:off x="585440" y="4672497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Image Splicing </a:t>
            </a:r>
            <a:r>
              <a:rPr lang="en" sz="1400" dirty="0" err="1">
                <a:highlight>
                  <a:srgbClr val="FFFFFF"/>
                </a:highlight>
                <a:latin typeface="Arial"/>
                <a:cs typeface="Arial"/>
              </a:rPr>
              <a:t>Fogery</a:t>
            </a:r>
            <a:endParaRPr lang="en-US" sz="1400" dirty="0" err="1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6" name="Google Shape;146;p20">
            <a:extLst>
              <a:ext uri="{FF2B5EF4-FFF2-40B4-BE49-F238E27FC236}">
                <a16:creationId xmlns:a16="http://schemas.microsoft.com/office/drawing/2014/main" id="{26FE618E-32AD-E4DA-1451-DB33A5020775}"/>
              </a:ext>
            </a:extLst>
          </p:cNvPr>
          <p:cNvSpPr txBox="1">
            <a:spLocks/>
          </p:cNvSpPr>
          <p:nvPr/>
        </p:nvSpPr>
        <p:spPr>
          <a:xfrm>
            <a:off x="5555757" y="4611883"/>
            <a:ext cx="239328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Copy-Move Forgery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377330" y="-129237"/>
            <a:ext cx="8520600" cy="794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" sz="2550" dirty="0"/>
              <a:t>                                         </a:t>
            </a:r>
            <a:r>
              <a:rPr lang="en" sz="2400" dirty="0">
                <a:latin typeface="Times New Roman"/>
                <a:cs typeface="Times New Roman"/>
              </a:rPr>
              <a:t>MOTIVATION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545255"/>
            <a:ext cx="9144000" cy="2954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16230">
              <a:buSzPts val="1381"/>
              <a:buFont typeface="Arial" panose="020B0604020202020204" pitchFamily="34" charset="0"/>
              <a:buChar char="•"/>
            </a:pPr>
            <a:r>
              <a:rPr lang="en-US" sz="1500" dirty="0">
                <a:latin typeface="Arial"/>
                <a:cs typeface="Times New Roman"/>
              </a:rPr>
              <a:t>As the region of the same image is utilized to formulate the tampered image.</a:t>
            </a:r>
            <a:endParaRPr lang="en-US">
              <a:latin typeface="Arial"/>
              <a:cs typeface="Times New Roman"/>
            </a:endParaRPr>
          </a:p>
          <a:p>
            <a:pPr indent="-316230">
              <a:buSzPts val="1381"/>
              <a:buFont typeface="Arial" panose="020B0604020202020204" pitchFamily="34" charset="0"/>
              <a:buChar char="•"/>
            </a:pPr>
            <a:endParaRPr lang="en-US" sz="1500" dirty="0">
              <a:latin typeface="Arial"/>
              <a:cs typeface="Times New Roman"/>
            </a:endParaRPr>
          </a:p>
          <a:p>
            <a:pPr indent="-316230">
              <a:buSzPts val="1381"/>
              <a:buFont typeface="Arial"/>
              <a:buChar char="•"/>
            </a:pPr>
            <a:r>
              <a:rPr lang="en-US" sz="1500" dirty="0">
                <a:latin typeface="Arial"/>
                <a:cs typeface="Times New Roman"/>
              </a:rPr>
              <a:t>Tampered region possesses the characteristics same as the rest of the image. </a:t>
            </a:r>
            <a:endParaRPr lang="en-US" dirty="0">
              <a:latin typeface="Arial"/>
            </a:endParaRPr>
          </a:p>
          <a:p>
            <a:pPr marL="457200" lvl="0" indent="-316230" algn="l" rtl="0">
              <a:spcBef>
                <a:spcPts val="0"/>
              </a:spcBef>
              <a:spcAft>
                <a:spcPts val="0"/>
              </a:spcAft>
              <a:buSzPts val="1381"/>
              <a:buFont typeface="Arial" panose="020B0604020202020204" pitchFamily="34" charset="0"/>
              <a:buChar char="•"/>
            </a:pPr>
            <a:endParaRPr lang="en-US" sz="1500" dirty="0">
              <a:latin typeface="Arial"/>
              <a:cs typeface="Times New Roman" panose="02020603050405020304" pitchFamily="18" charset="0"/>
            </a:endParaRPr>
          </a:p>
          <a:p>
            <a:pPr marL="457200" lvl="0" indent="-316230" algn="l" rtl="0">
              <a:spcBef>
                <a:spcPts val="0"/>
              </a:spcBef>
              <a:spcAft>
                <a:spcPts val="0"/>
              </a:spcAft>
              <a:buSzPts val="1381"/>
              <a:buFont typeface="Arial" panose="020B0604020202020204" pitchFamily="34" charset="0"/>
              <a:buChar char="•"/>
            </a:pPr>
            <a:r>
              <a:rPr lang="en-US" sz="1500" dirty="0">
                <a:latin typeface="Arial"/>
                <a:cs typeface="Times New Roman"/>
              </a:rPr>
              <a:t>Several images related to man-made natural scenes often contain similar appearing but authentic objects.</a:t>
            </a:r>
          </a:p>
          <a:p>
            <a:pPr marL="457200" lvl="0" indent="-316230" algn="l" rtl="0">
              <a:spcBef>
                <a:spcPts val="0"/>
              </a:spcBef>
              <a:spcAft>
                <a:spcPts val="0"/>
              </a:spcAft>
              <a:buSzPts val="1381"/>
              <a:buFont typeface="Arial" panose="020B0604020202020204" pitchFamily="34" charset="0"/>
              <a:buChar char="•"/>
            </a:pPr>
            <a:endParaRPr lang="en-IN" sz="1500" dirty="0">
              <a:latin typeface="Arial"/>
              <a:cs typeface="Times New Roman" panose="02020603050405020304" pitchFamily="18" charset="0"/>
            </a:endParaRPr>
          </a:p>
          <a:p>
            <a:pPr marL="457200" lvl="0" indent="-316230" algn="l" rtl="0">
              <a:spcBef>
                <a:spcPts val="0"/>
              </a:spcBef>
              <a:spcAft>
                <a:spcPts val="0"/>
              </a:spcAft>
              <a:buSzPts val="1381"/>
              <a:buFont typeface="Arial" panose="020B0604020202020204" pitchFamily="34" charset="0"/>
              <a:buChar char="•"/>
            </a:pPr>
            <a:r>
              <a:rPr lang="en-US" sz="1500" dirty="0">
                <a:latin typeface="Arial"/>
                <a:cs typeface="Times New Roman"/>
              </a:rPr>
              <a:t>Detection of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copy-move forgery</a:t>
            </a:r>
            <a:r>
              <a:rPr lang="en-US" sz="1500" dirty="0">
                <a:latin typeface="Arial"/>
                <a:cs typeface="Times New Roman"/>
              </a:rPr>
              <a:t> is a challenge because it solely depends on the region similarity present in the images.</a:t>
            </a:r>
          </a:p>
          <a:p>
            <a:pPr marL="457200" lvl="0" indent="-316230" algn="l" rtl="0">
              <a:spcBef>
                <a:spcPts val="0"/>
              </a:spcBef>
              <a:spcAft>
                <a:spcPts val="0"/>
              </a:spcAft>
              <a:buSzPts val="1381"/>
              <a:buFont typeface="Arial" panose="020B0604020202020204" pitchFamily="34" charset="0"/>
              <a:buChar char="•"/>
            </a:pPr>
            <a:endParaRPr lang="en-US" sz="1500" dirty="0">
              <a:latin typeface="Arial"/>
              <a:cs typeface="Times New Roman" panose="02020603050405020304" pitchFamily="18" charset="0"/>
            </a:endParaRPr>
          </a:p>
          <a:p>
            <a:pPr indent="-316230">
              <a:buSzPts val="1381"/>
              <a:buFont typeface="Arial" panose="020B0604020202020204" pitchFamily="34" charset="0"/>
              <a:buChar char="•"/>
            </a:pPr>
            <a:r>
              <a:rPr lang="en-US" sz="1500" dirty="0">
                <a:latin typeface="Arial"/>
                <a:cs typeface="Times New Roman"/>
              </a:rPr>
              <a:t>In presence of similar-looking but authentic objects within the image, it becomes a complicated problem to differentiate between the genuine and duplicated area of the image.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562161" y="0"/>
            <a:ext cx="8520600" cy="763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" sz="2100" dirty="0"/>
              <a:t>                                      </a:t>
            </a:r>
            <a:r>
              <a:rPr lang="en" sz="2000" dirty="0"/>
              <a:t>    </a:t>
            </a:r>
            <a:r>
              <a:rPr lang="en" sz="2400" dirty="0">
                <a:latin typeface="Times New Roman"/>
                <a:cs typeface="Times New Roman"/>
              </a:rPr>
              <a:t>Problem Statement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70050" y="1241046"/>
            <a:ext cx="9003900" cy="2609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19405">
              <a:buSzPts val="1432"/>
              <a:buFont typeface="Arial" panose="020B0604020202020204" pitchFamily="34" charset="0"/>
              <a:buChar char="•"/>
            </a:pPr>
            <a:r>
              <a:rPr lang="en" sz="1500" dirty="0">
                <a:latin typeface="Arial"/>
                <a:cs typeface="Times New Roman"/>
              </a:rPr>
              <a:t>To develop an algorithm or technique that can accurately identify Forged parts of the image.</a:t>
            </a:r>
          </a:p>
          <a:p>
            <a:pPr indent="-319405">
              <a:buSzPts val="1432"/>
              <a:buFont typeface="Arial" panose="020B0604020202020204" pitchFamily="34" charset="0"/>
              <a:buChar char="•"/>
            </a:pPr>
            <a:endParaRPr lang="en-US" sz="1500" dirty="0">
              <a:latin typeface="Arial"/>
              <a:cs typeface="Times New Roman" panose="02020603050405020304" pitchFamily="18" charset="0"/>
            </a:endParaRPr>
          </a:p>
          <a:p>
            <a:pPr indent="-319405">
              <a:buSzPts val="1432"/>
              <a:buFont typeface="Arial" panose="020B0604020202020204" pitchFamily="34" charset="0"/>
              <a:buChar char="•"/>
            </a:pPr>
            <a:r>
              <a:rPr lang="en-US" sz="1500" dirty="0">
                <a:latin typeface="Arial"/>
                <a:cs typeface="Times New Roman"/>
              </a:rPr>
              <a:t>The challenge is to detect copied regions despite with very slight variations </a:t>
            </a:r>
            <a:r>
              <a:rPr lang="en-US" sz="1400" dirty="0">
                <a:latin typeface="Arial"/>
              </a:rPr>
              <a:t>.</a:t>
            </a:r>
          </a:p>
          <a:p>
            <a:pPr indent="-319405">
              <a:buSzPts val="1432"/>
              <a:buFont typeface="Arial" panose="020B0604020202020204" pitchFamily="34" charset="0"/>
              <a:buChar char="•"/>
            </a:pPr>
            <a:endParaRPr lang="en-US" sz="1400" dirty="0">
              <a:latin typeface="Arial"/>
            </a:endParaRPr>
          </a:p>
          <a:p>
            <a:pPr indent="-319405">
              <a:buSzPts val="1432"/>
              <a:buFont typeface="Arial" panose="020B0604020202020204" pitchFamily="34" charset="0"/>
              <a:buChar char="•"/>
            </a:pPr>
            <a:r>
              <a:rPr lang="en-US" sz="1500" dirty="0">
                <a:latin typeface="Arial"/>
                <a:cs typeface="Times New Roman"/>
              </a:rPr>
              <a:t>The algorithm needs to be able to tell more than one forged region if exists.</a:t>
            </a:r>
          </a:p>
          <a:p>
            <a:pPr indent="-319405">
              <a:buSzPts val="1432"/>
              <a:buFont typeface="Arial" panose="020B0604020202020204" pitchFamily="34" charset="0"/>
              <a:buChar char="•"/>
            </a:pPr>
            <a:endParaRPr lang="en-US" sz="1431" dirty="0"/>
          </a:p>
          <a:p>
            <a:pPr indent="-319405">
              <a:buSzPts val="1432"/>
              <a:buFont typeface="Arial" panose="020B0604020202020204" pitchFamily="34" charset="0"/>
              <a:buChar char="•"/>
            </a:pPr>
            <a:endParaRPr lang="en-US" sz="1431" dirty="0"/>
          </a:p>
          <a:p>
            <a:pPr indent="-319405">
              <a:buSzPts val="1432"/>
              <a:buFont typeface="Arial" panose="020B0604020202020204" pitchFamily="34" charset="0"/>
              <a:buChar char="•"/>
            </a:pPr>
            <a:endParaRPr lang="en-US" sz="1431" dirty="0"/>
          </a:p>
          <a:p>
            <a:pPr marL="457200" lvl="0" indent="-319405" algn="l" rtl="0">
              <a:spcBef>
                <a:spcPts val="0"/>
              </a:spcBef>
              <a:spcAft>
                <a:spcPts val="0"/>
              </a:spcAft>
              <a:buSzPts val="1432"/>
              <a:buFont typeface="Arial" panose="020B0604020202020204" pitchFamily="34" charset="0"/>
              <a:buChar char="•"/>
            </a:pPr>
            <a:endParaRPr sz="143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2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704E24CC-D3C3-F2D7-FC01-63BB2AC4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45" y="2621497"/>
            <a:ext cx="6440631" cy="2203825"/>
          </a:xfrm>
          <a:prstGeom prst="rect">
            <a:avLst/>
          </a:prstGeom>
        </p:spPr>
      </p:pic>
      <p:sp>
        <p:nvSpPr>
          <p:cNvPr id="4" name="Google Shape;146;p20">
            <a:extLst>
              <a:ext uri="{FF2B5EF4-FFF2-40B4-BE49-F238E27FC236}">
                <a16:creationId xmlns:a16="http://schemas.microsoft.com/office/drawing/2014/main" id="{FC788325-9B42-13D6-F5FF-5BF55C05E02B}"/>
              </a:ext>
            </a:extLst>
          </p:cNvPr>
          <p:cNvSpPr txBox="1">
            <a:spLocks/>
          </p:cNvSpPr>
          <p:nvPr/>
        </p:nvSpPr>
        <p:spPr>
          <a:xfrm>
            <a:off x="1200235" y="4551270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Original Image</a:t>
            </a: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6" name="Google Shape;146;p20">
            <a:extLst>
              <a:ext uri="{FF2B5EF4-FFF2-40B4-BE49-F238E27FC236}">
                <a16:creationId xmlns:a16="http://schemas.microsoft.com/office/drawing/2014/main" id="{E6B6FA3C-CB2B-6AA1-929F-514277610794}"/>
              </a:ext>
            </a:extLst>
          </p:cNvPr>
          <p:cNvSpPr txBox="1">
            <a:spLocks/>
          </p:cNvSpPr>
          <p:nvPr/>
        </p:nvSpPr>
        <p:spPr>
          <a:xfrm>
            <a:off x="4637894" y="4559929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Forged Image</a:t>
            </a: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553350" y="-7326"/>
            <a:ext cx="8520600" cy="763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IN" sz="2200" dirty="0">
                <a:latin typeface="Times New Roman"/>
                <a:cs typeface="Times New Roman"/>
              </a:rPr>
              <a:t>                                      </a:t>
            </a:r>
            <a:r>
              <a:rPr lang="en-IN" sz="2400" dirty="0">
                <a:latin typeface="Times New Roman"/>
                <a:cs typeface="Times New Roman"/>
              </a:rPr>
              <a:t>Literature Survey 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70050" y="1414221"/>
            <a:ext cx="9003900" cy="1245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indent="-319525">
              <a:buSzPts val="1432"/>
              <a:buFont typeface="Arial" panose="020B0604020202020204" pitchFamily="34" charset="0"/>
              <a:buChar char="•"/>
            </a:pPr>
            <a:endParaRPr lang="en-US" sz="1431" dirty="0"/>
          </a:p>
          <a:p>
            <a:pPr indent="-319525">
              <a:buSzPts val="1432"/>
              <a:buFont typeface="Arial" panose="020B0604020202020204" pitchFamily="34" charset="0"/>
              <a:buChar char="•"/>
            </a:pPr>
            <a:endParaRPr lang="en-US" sz="1431" dirty="0"/>
          </a:p>
          <a:p>
            <a:pPr marL="457200" lvl="0" indent="-319525" algn="l" rtl="0">
              <a:spcBef>
                <a:spcPts val="0"/>
              </a:spcBef>
              <a:spcAft>
                <a:spcPts val="0"/>
              </a:spcAft>
              <a:buSzPts val="1432"/>
              <a:buFont typeface="Arial" panose="020B0604020202020204" pitchFamily="34" charset="0"/>
              <a:buChar char="•"/>
            </a:pPr>
            <a:endParaRPr sz="143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" name="Google Shape;109;p16">
            <a:extLst>
              <a:ext uri="{FF2B5EF4-FFF2-40B4-BE49-F238E27FC236}">
                <a16:creationId xmlns:a16="http://schemas.microsoft.com/office/drawing/2014/main" id="{F00D4800-3D39-941C-F37E-16C3CB9D5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325489"/>
              </p:ext>
            </p:extLst>
          </p:nvPr>
        </p:nvGraphicFramePr>
        <p:xfrm>
          <a:off x="73568" y="790177"/>
          <a:ext cx="9009193" cy="3843468"/>
        </p:xfrm>
        <a:graphic>
          <a:graphicData uri="http://schemas.openxmlformats.org/drawingml/2006/table">
            <a:tbl>
              <a:tblPr>
                <a:noFill/>
                <a:tableStyleId>{90A97B4D-F87D-4BBC-AB0F-E00B579C836E}</a:tableStyleId>
              </a:tblPr>
              <a:tblGrid>
                <a:gridCol w="782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sz="17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sz="17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" sz="17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sz="17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</a:t>
                      </a:r>
                      <a:r>
                        <a:rPr lang="en" sz="17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sz="17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9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Google Shape;111;p16">
            <a:extLst>
              <a:ext uri="{FF2B5EF4-FFF2-40B4-BE49-F238E27FC236}">
                <a16:creationId xmlns:a16="http://schemas.microsoft.com/office/drawing/2014/main" id="{271F4F77-A3CB-7234-6549-E5E7FDA2395E}"/>
              </a:ext>
            </a:extLst>
          </p:cNvPr>
          <p:cNvSpPr txBox="1"/>
          <p:nvPr/>
        </p:nvSpPr>
        <p:spPr>
          <a:xfrm>
            <a:off x="965525" y="2149200"/>
            <a:ext cx="9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5" name="Google Shape;112;p16">
            <a:extLst>
              <a:ext uri="{FF2B5EF4-FFF2-40B4-BE49-F238E27FC236}">
                <a16:creationId xmlns:a16="http://schemas.microsoft.com/office/drawing/2014/main" id="{2EED79FB-9809-B914-9527-C6D739FB77DA}"/>
              </a:ext>
            </a:extLst>
          </p:cNvPr>
          <p:cNvSpPr txBox="1"/>
          <p:nvPr/>
        </p:nvSpPr>
        <p:spPr>
          <a:xfrm>
            <a:off x="181942" y="1283611"/>
            <a:ext cx="5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Constantia"/>
                <a:ea typeface="Constantia"/>
                <a:cs typeface="Times New Roman" panose="02020603050405020304" pitchFamily="18" charset="0"/>
                <a:sym typeface="Constantia"/>
              </a:rPr>
              <a:t>2003</a:t>
            </a:r>
            <a:endParaRPr dirty="0">
              <a:solidFill>
                <a:schemeClr val="accent6">
                  <a:lumMod val="50000"/>
                </a:schemeClr>
              </a:solidFill>
              <a:latin typeface="Constantia"/>
              <a:ea typeface="Constantia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6" name="Google Shape;113;p16">
            <a:extLst>
              <a:ext uri="{FF2B5EF4-FFF2-40B4-BE49-F238E27FC236}">
                <a16:creationId xmlns:a16="http://schemas.microsoft.com/office/drawing/2014/main" id="{7DF7CFD7-86D1-79F3-F3B9-0C8DAD3676CC}"/>
              </a:ext>
            </a:extLst>
          </p:cNvPr>
          <p:cNvSpPr txBox="1"/>
          <p:nvPr/>
        </p:nvSpPr>
        <p:spPr>
          <a:xfrm>
            <a:off x="848316" y="1309355"/>
            <a:ext cx="1655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" dirty="0">
                <a:latin typeface="Times New Roman"/>
                <a:ea typeface="Constantia"/>
                <a:cs typeface="Times New Roman"/>
                <a:sym typeface="Constantia"/>
              </a:rPr>
              <a:t>Jessica </a:t>
            </a:r>
            <a:r>
              <a:rPr lang="en" dirty="0" err="1">
                <a:latin typeface="Times New Roman"/>
                <a:ea typeface="Constantia"/>
                <a:cs typeface="Times New Roman"/>
                <a:sym typeface="Constantia"/>
              </a:rPr>
              <a:t>Fridrich</a:t>
            </a:r>
            <a:r>
              <a:rPr lang="en" dirty="0">
                <a:latin typeface="Times New Roman"/>
                <a:ea typeface="Constantia"/>
                <a:cs typeface="Times New Roman"/>
                <a:sym typeface="Constantia"/>
              </a:rPr>
              <a:t> </a:t>
            </a:r>
            <a:endParaRPr lang="en-US" dirty="0">
              <a:latin typeface="Times New Roman"/>
              <a:ea typeface="Constantia"/>
              <a:cs typeface="Times New Roman"/>
              <a:sym typeface="Constantia"/>
            </a:endParaRPr>
          </a:p>
          <a:p>
            <a:pPr lvl="1"/>
            <a:r>
              <a:rPr lang="en" dirty="0">
                <a:latin typeface="Times New Roman"/>
                <a:ea typeface="Constantia"/>
                <a:cs typeface="Times New Roman"/>
                <a:sym typeface="Constantia"/>
              </a:rPr>
              <a:t>et.al</a:t>
            </a:r>
            <a:endParaRPr dirty="0">
              <a:latin typeface="Times New Roman"/>
              <a:ea typeface="Constantia"/>
              <a:cs typeface="Times New Roman"/>
            </a:endParaRPr>
          </a:p>
        </p:txBody>
      </p:sp>
      <p:sp>
        <p:nvSpPr>
          <p:cNvPr id="7" name="Google Shape;114;p16">
            <a:extLst>
              <a:ext uri="{FF2B5EF4-FFF2-40B4-BE49-F238E27FC236}">
                <a16:creationId xmlns:a16="http://schemas.microsoft.com/office/drawing/2014/main" id="{CFF39174-2663-E6BC-86B8-315C2984EAC4}"/>
              </a:ext>
            </a:extLst>
          </p:cNvPr>
          <p:cNvSpPr txBox="1"/>
          <p:nvPr/>
        </p:nvSpPr>
        <p:spPr>
          <a:xfrm>
            <a:off x="2352075" y="1251510"/>
            <a:ext cx="6121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latin typeface="Times New Roman"/>
                <a:ea typeface="Constantia"/>
                <a:cs typeface="Times New Roman"/>
                <a:sym typeface="Constantia"/>
              </a:rPr>
              <a:t>Successfully detect the forged part even when the copied area is enhanced and when the forged image is saved in a lossy format, such as JPEG.</a:t>
            </a:r>
            <a:endParaRPr lang="en-US">
              <a:latin typeface="Times New Roman"/>
              <a:ea typeface="Constantia"/>
              <a:cs typeface="Times New Roman"/>
            </a:endParaRPr>
          </a:p>
        </p:txBody>
      </p:sp>
      <p:sp>
        <p:nvSpPr>
          <p:cNvPr id="8" name="Google Shape;115;p16">
            <a:extLst>
              <a:ext uri="{FF2B5EF4-FFF2-40B4-BE49-F238E27FC236}">
                <a16:creationId xmlns:a16="http://schemas.microsoft.com/office/drawing/2014/main" id="{27FA6009-14F1-A997-3020-3E8AF1BC22C2}"/>
              </a:ext>
            </a:extLst>
          </p:cNvPr>
          <p:cNvSpPr txBox="1"/>
          <p:nvPr/>
        </p:nvSpPr>
        <p:spPr>
          <a:xfrm>
            <a:off x="154859" y="2117668"/>
            <a:ext cx="5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2006</a:t>
            </a:r>
            <a:endParaRPr dirty="0">
              <a:solidFill>
                <a:schemeClr val="accent6">
                  <a:lumMod val="50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" name="Google Shape;116;p16">
            <a:extLst>
              <a:ext uri="{FF2B5EF4-FFF2-40B4-BE49-F238E27FC236}">
                <a16:creationId xmlns:a16="http://schemas.microsoft.com/office/drawing/2014/main" id="{161D90BE-4009-852A-DCDB-4765F7030AFD}"/>
              </a:ext>
            </a:extLst>
          </p:cNvPr>
          <p:cNvSpPr txBox="1"/>
          <p:nvPr/>
        </p:nvSpPr>
        <p:spPr>
          <a:xfrm>
            <a:off x="826316" y="2011042"/>
            <a:ext cx="1517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Constantia"/>
                <a:cs typeface="Times New Roman"/>
                <a:sym typeface="Constantia"/>
              </a:rPr>
              <a:t>Babak Mahdian et.al</a:t>
            </a:r>
            <a:endParaRPr dirty="0">
              <a:latin typeface="Times New Roman"/>
              <a:ea typeface="Constantia"/>
              <a:cs typeface="Times New Roman"/>
              <a:sym typeface="Constantia"/>
            </a:endParaRPr>
          </a:p>
        </p:txBody>
      </p:sp>
      <p:sp>
        <p:nvSpPr>
          <p:cNvPr id="10" name="Google Shape;117;p16">
            <a:extLst>
              <a:ext uri="{FF2B5EF4-FFF2-40B4-BE49-F238E27FC236}">
                <a16:creationId xmlns:a16="http://schemas.microsoft.com/office/drawing/2014/main" id="{3A473892-C438-23C0-39CA-55947013F535}"/>
              </a:ext>
            </a:extLst>
          </p:cNvPr>
          <p:cNvSpPr txBox="1"/>
          <p:nvPr/>
        </p:nvSpPr>
        <p:spPr>
          <a:xfrm>
            <a:off x="2352075" y="2034866"/>
            <a:ext cx="656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Constantia"/>
                <a:cs typeface="Times New Roman"/>
                <a:sym typeface="Constantia"/>
              </a:rPr>
              <a:t>They proposed a method to automatically localize duplicated regions in digital images. The method is based on blur moment invariants</a:t>
            </a:r>
            <a:endParaRPr dirty="0">
              <a:latin typeface="Times New Roman"/>
              <a:ea typeface="Constantia"/>
              <a:cs typeface="Times New Roman"/>
              <a:sym typeface="Constantia"/>
            </a:endParaRPr>
          </a:p>
        </p:txBody>
      </p:sp>
      <p:sp>
        <p:nvSpPr>
          <p:cNvPr id="11" name="Google Shape;118;p16">
            <a:extLst>
              <a:ext uri="{FF2B5EF4-FFF2-40B4-BE49-F238E27FC236}">
                <a16:creationId xmlns:a16="http://schemas.microsoft.com/office/drawing/2014/main" id="{F08D6427-3C5D-56C8-CC3B-61DBAF1333F0}"/>
              </a:ext>
            </a:extLst>
          </p:cNvPr>
          <p:cNvSpPr txBox="1"/>
          <p:nvPr/>
        </p:nvSpPr>
        <p:spPr>
          <a:xfrm>
            <a:off x="154859" y="2934770"/>
            <a:ext cx="5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2009</a:t>
            </a:r>
            <a:endParaRPr dirty="0">
              <a:solidFill>
                <a:schemeClr val="accent6">
                  <a:lumMod val="50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2" name="Google Shape;119;p16">
            <a:extLst>
              <a:ext uri="{FF2B5EF4-FFF2-40B4-BE49-F238E27FC236}">
                <a16:creationId xmlns:a16="http://schemas.microsoft.com/office/drawing/2014/main" id="{8DA98EC3-B930-FD50-DE76-386E688215FE}"/>
              </a:ext>
            </a:extLst>
          </p:cNvPr>
          <p:cNvSpPr txBox="1"/>
          <p:nvPr/>
        </p:nvSpPr>
        <p:spPr>
          <a:xfrm>
            <a:off x="867992" y="2922373"/>
            <a:ext cx="1288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ea typeface="Constantia"/>
                <a:cs typeface="Times New Roman" panose="02020603050405020304" pitchFamily="18" charset="0"/>
                <a:sym typeface="Constantia"/>
              </a:rPr>
              <a:t>Zhang Ting, et. al</a:t>
            </a:r>
            <a:endParaRPr dirty="0">
              <a:latin typeface="Times New Roman" panose="02020603050405020304" pitchFamily="18" charset="0"/>
              <a:ea typeface="Constantia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13" name="Google Shape;120;p16">
            <a:extLst>
              <a:ext uri="{FF2B5EF4-FFF2-40B4-BE49-F238E27FC236}">
                <a16:creationId xmlns:a16="http://schemas.microsoft.com/office/drawing/2014/main" id="{E7C62502-1553-8438-B932-7F80E06C52D8}"/>
              </a:ext>
            </a:extLst>
          </p:cNvPr>
          <p:cNvSpPr txBox="1"/>
          <p:nvPr/>
        </p:nvSpPr>
        <p:spPr>
          <a:xfrm>
            <a:off x="2311925" y="2887880"/>
            <a:ext cx="656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latin typeface="Times New Roman"/>
                <a:ea typeface="Constantia"/>
                <a:cs typeface="Times New Roman"/>
                <a:sym typeface="Constantia"/>
              </a:rPr>
              <a:t> It works by first extracting singular value SV features, and is then matched to its nearest neighbors in image. </a:t>
            </a:r>
            <a:endParaRPr sz="1200" dirty="0">
              <a:latin typeface="Times New Roman" panose="02020603050405020304" pitchFamily="18" charset="0"/>
              <a:ea typeface="Constantia"/>
              <a:cs typeface="Times New Roman" panose="02020603050405020304" pitchFamily="18" charset="0"/>
              <a:sym typeface="Constantia"/>
            </a:endParaRPr>
          </a:p>
        </p:txBody>
      </p:sp>
      <p:sp>
        <p:nvSpPr>
          <p:cNvPr id="14" name="Google Shape;121;p16">
            <a:extLst>
              <a:ext uri="{FF2B5EF4-FFF2-40B4-BE49-F238E27FC236}">
                <a16:creationId xmlns:a16="http://schemas.microsoft.com/office/drawing/2014/main" id="{1FFC0E13-1C55-B318-316D-248A54059701}"/>
              </a:ext>
            </a:extLst>
          </p:cNvPr>
          <p:cNvSpPr txBox="1"/>
          <p:nvPr/>
        </p:nvSpPr>
        <p:spPr>
          <a:xfrm>
            <a:off x="154859" y="3898046"/>
            <a:ext cx="51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2010</a:t>
            </a:r>
            <a:endParaRPr dirty="0">
              <a:solidFill>
                <a:schemeClr val="accent6">
                  <a:lumMod val="50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5" name="Google Shape;122;p16">
            <a:extLst>
              <a:ext uri="{FF2B5EF4-FFF2-40B4-BE49-F238E27FC236}">
                <a16:creationId xmlns:a16="http://schemas.microsoft.com/office/drawing/2014/main" id="{17442B1E-DD70-AAB9-FC51-3F1687B5F007}"/>
              </a:ext>
            </a:extLst>
          </p:cNvPr>
          <p:cNvSpPr txBox="1"/>
          <p:nvPr/>
        </p:nvSpPr>
        <p:spPr>
          <a:xfrm>
            <a:off x="867992" y="3802796"/>
            <a:ext cx="144393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Constantia"/>
                <a:cs typeface="Times New Roman"/>
                <a:sym typeface="Constantia"/>
              </a:rPr>
              <a:t>Er. Saiqa Khan et.al</a:t>
            </a:r>
            <a:endParaRPr dirty="0">
              <a:latin typeface="Times New Roman"/>
              <a:ea typeface="Constantia"/>
              <a:cs typeface="Times New Roman"/>
              <a:sym typeface="Constantia"/>
            </a:endParaRPr>
          </a:p>
        </p:txBody>
      </p:sp>
      <p:sp>
        <p:nvSpPr>
          <p:cNvPr id="16" name="Google Shape;123;p16">
            <a:extLst>
              <a:ext uri="{FF2B5EF4-FFF2-40B4-BE49-F238E27FC236}">
                <a16:creationId xmlns:a16="http://schemas.microsoft.com/office/drawing/2014/main" id="{C0C65D2F-4B01-8C07-660C-1DDB48BB1AA9}"/>
              </a:ext>
            </a:extLst>
          </p:cNvPr>
          <p:cNvSpPr txBox="1"/>
          <p:nvPr/>
        </p:nvSpPr>
        <p:spPr>
          <a:xfrm>
            <a:off x="2352075" y="3780295"/>
            <a:ext cx="65646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Constantia"/>
                <a:cs typeface="Times New Roman"/>
                <a:sym typeface="Constantia"/>
              </a:rPr>
              <a:t>The technique works by first applying Discrete Wavelet Transform (DWT) to the input image to yield a reduced dimension representation.</a:t>
            </a:r>
            <a:endParaRPr dirty="0">
              <a:latin typeface="Times New Roman"/>
              <a:ea typeface="Constantia"/>
              <a:cs typeface="Times New Roman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936919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65894" y="671997"/>
            <a:ext cx="2393288" cy="830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Input (Host image) </a:t>
            </a:r>
            <a:endParaRPr lang="en-US" sz="1400" dirty="0"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8C5D7-6622-910A-77B1-2CBEE8D9E04C}"/>
              </a:ext>
            </a:extLst>
          </p:cNvPr>
          <p:cNvSpPr txBox="1"/>
          <p:nvPr/>
        </p:nvSpPr>
        <p:spPr>
          <a:xfrm>
            <a:off x="2123210" y="0"/>
            <a:ext cx="467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675" indent="0">
              <a:buSzPts val="1432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35EF968-F085-E65F-1736-34E8CE908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550462"/>
              </p:ext>
            </p:extLst>
          </p:nvPr>
        </p:nvGraphicFramePr>
        <p:xfrm>
          <a:off x="227907" y="2973739"/>
          <a:ext cx="2966688" cy="325031"/>
        </p:xfrm>
        <a:graphic>
          <a:graphicData uri="http://schemas.openxmlformats.org/drawingml/2006/table">
            <a:tbl>
              <a:tblPr firstRow="1" bandRow="1">
                <a:tableStyleId>{90A97B4D-F87D-4BBC-AB0F-E00B579C836E}</a:tableStyleId>
              </a:tblPr>
              <a:tblGrid>
                <a:gridCol w="2966688">
                  <a:extLst>
                    <a:ext uri="{9D8B030D-6E8A-4147-A177-3AD203B41FA5}">
                      <a16:colId xmlns:a16="http://schemas.microsoft.com/office/drawing/2014/main" val="3996106891"/>
                    </a:ext>
                  </a:extLst>
                </a:gridCol>
              </a:tblGrid>
              <a:tr h="325031">
                <a:tc>
                  <a:txBody>
                    <a:bodyPr/>
                    <a:lstStyle/>
                    <a:p>
                      <a:r>
                        <a:rPr lang="en-GB" dirty="0"/>
                        <a:t> Overlapping block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508934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99A7E2-EA96-59DF-A16F-92A35D4E1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49579"/>
              </p:ext>
            </p:extLst>
          </p:nvPr>
        </p:nvGraphicFramePr>
        <p:xfrm>
          <a:off x="259773" y="1489364"/>
          <a:ext cx="2025011" cy="304800"/>
        </p:xfrm>
        <a:graphic>
          <a:graphicData uri="http://schemas.openxmlformats.org/drawingml/2006/table">
            <a:tbl>
              <a:tblPr firstRow="1" bandRow="1">
                <a:tableStyleId>{90A97B4D-F87D-4BBC-AB0F-E00B579C836E}</a:tableStyleId>
              </a:tblPr>
              <a:tblGrid>
                <a:gridCol w="2025011">
                  <a:extLst>
                    <a:ext uri="{9D8B030D-6E8A-4147-A177-3AD203B41FA5}">
                      <a16:colId xmlns:a16="http://schemas.microsoft.com/office/drawing/2014/main" val="4205956971"/>
                    </a:ext>
                  </a:extLst>
                </a:gridCol>
              </a:tblGrid>
              <a:tr h="239073">
                <a:tc>
                  <a:txBody>
                    <a:bodyPr/>
                    <a:lstStyle/>
                    <a:p>
                      <a:r>
                        <a:rPr lang="en-GB" dirty="0"/>
                        <a:t>      </a:t>
                      </a:r>
                      <a:r>
                        <a:rPr lang="en-GB" dirty="0" err="1"/>
                        <a:t>Preprocessing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08826"/>
                  </a:ext>
                </a:extLst>
              </a:tr>
            </a:tbl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56CD3DD9-8671-31BD-5F01-0B48484558F8}"/>
              </a:ext>
            </a:extLst>
          </p:cNvPr>
          <p:cNvSpPr/>
          <p:nvPr/>
        </p:nvSpPr>
        <p:spPr>
          <a:xfrm>
            <a:off x="991466" y="1822739"/>
            <a:ext cx="268432" cy="398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A688611-052C-567C-98E6-E0B6CD855ED7}"/>
              </a:ext>
            </a:extLst>
          </p:cNvPr>
          <p:cNvSpPr/>
          <p:nvPr/>
        </p:nvSpPr>
        <p:spPr>
          <a:xfrm>
            <a:off x="991466" y="1043420"/>
            <a:ext cx="268432" cy="398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Google Shape;146;p20">
            <a:extLst>
              <a:ext uri="{FF2B5EF4-FFF2-40B4-BE49-F238E27FC236}">
                <a16:creationId xmlns:a16="http://schemas.microsoft.com/office/drawing/2014/main" id="{23BE68C2-D8D8-227D-9DE7-04676C1F26C7}"/>
              </a:ext>
            </a:extLst>
          </p:cNvPr>
          <p:cNvSpPr txBox="1">
            <a:spLocks/>
          </p:cNvSpPr>
          <p:nvPr/>
        </p:nvSpPr>
        <p:spPr>
          <a:xfrm>
            <a:off x="226953" y="2218511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Preprocessed image 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2112D94-E96A-B9B8-5E8C-C5F7AFF2754C}"/>
              </a:ext>
            </a:extLst>
          </p:cNvPr>
          <p:cNvSpPr/>
          <p:nvPr/>
        </p:nvSpPr>
        <p:spPr>
          <a:xfrm>
            <a:off x="991465" y="2541442"/>
            <a:ext cx="268432" cy="398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677DF74-470C-1C91-4B0C-34D524256009}"/>
              </a:ext>
            </a:extLst>
          </p:cNvPr>
          <p:cNvSpPr/>
          <p:nvPr/>
        </p:nvSpPr>
        <p:spPr>
          <a:xfrm>
            <a:off x="991464" y="3312101"/>
            <a:ext cx="268432" cy="398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146;p20">
            <a:extLst>
              <a:ext uri="{FF2B5EF4-FFF2-40B4-BE49-F238E27FC236}">
                <a16:creationId xmlns:a16="http://schemas.microsoft.com/office/drawing/2014/main" id="{5FAD8377-8EC3-E65B-9CE0-3AE0B0078931}"/>
              </a:ext>
            </a:extLst>
          </p:cNvPr>
          <p:cNvSpPr txBox="1">
            <a:spLocks/>
          </p:cNvSpPr>
          <p:nvPr/>
        </p:nvSpPr>
        <p:spPr>
          <a:xfrm>
            <a:off x="226953" y="3673238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Image Blocks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8B5B5DB-B17A-B3BD-28E8-D800DDA2BB81}"/>
              </a:ext>
            </a:extLst>
          </p:cNvPr>
          <p:cNvSpPr/>
          <p:nvPr/>
        </p:nvSpPr>
        <p:spPr>
          <a:xfrm>
            <a:off x="1000122" y="4004827"/>
            <a:ext cx="268432" cy="398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C35039D3-3DB7-E83B-03A4-F4D7198C1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444774"/>
              </p:ext>
            </p:extLst>
          </p:nvPr>
        </p:nvGraphicFramePr>
        <p:xfrm>
          <a:off x="259772" y="4459432"/>
          <a:ext cx="2696090" cy="304800"/>
        </p:xfrm>
        <a:graphic>
          <a:graphicData uri="http://schemas.openxmlformats.org/drawingml/2006/table">
            <a:tbl>
              <a:tblPr firstRow="1" bandRow="1">
                <a:tableStyleId>{90A97B4D-F87D-4BBC-AB0F-E00B579C836E}</a:tableStyleId>
              </a:tblPr>
              <a:tblGrid>
                <a:gridCol w="2696090">
                  <a:extLst>
                    <a:ext uri="{9D8B030D-6E8A-4147-A177-3AD203B41FA5}">
                      <a16:colId xmlns:a16="http://schemas.microsoft.com/office/drawing/2014/main" val="4205956971"/>
                    </a:ext>
                  </a:extLst>
                </a:gridCol>
              </a:tblGrid>
              <a:tr h="239073">
                <a:tc>
                  <a:txBody>
                    <a:bodyPr/>
                    <a:lstStyle/>
                    <a:p>
                      <a:r>
                        <a:rPr lang="en-GB" dirty="0"/>
                        <a:t>  Block Feature Extraction</a:t>
                      </a:r>
                      <a:endParaRPr lang="en-GB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08826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77D97B7A-972F-F448-C7AF-61D151719AD0}"/>
              </a:ext>
            </a:extLst>
          </p:cNvPr>
          <p:cNvSpPr/>
          <p:nvPr/>
        </p:nvSpPr>
        <p:spPr>
          <a:xfrm>
            <a:off x="3141084" y="725198"/>
            <a:ext cx="978477" cy="320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20" descr="A picture containing grass, outdoor, plain, day&#10;&#10;Description automatically generated">
            <a:extLst>
              <a:ext uri="{FF2B5EF4-FFF2-40B4-BE49-F238E27FC236}">
                <a16:creationId xmlns:a16="http://schemas.microsoft.com/office/drawing/2014/main" id="{89691C42-CCC9-832F-695C-402BE111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02" y="495732"/>
            <a:ext cx="2616777" cy="105207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EA4870-A34E-4E21-A529-E0B8EEFB72CA}"/>
              </a:ext>
            </a:extLst>
          </p:cNvPr>
          <p:cNvSpPr/>
          <p:nvPr/>
        </p:nvSpPr>
        <p:spPr>
          <a:xfrm>
            <a:off x="3089128" y="2231879"/>
            <a:ext cx="978477" cy="320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2" descr="A picture containing outdoor, sky, ground, beach&#10;&#10;Description automatically generated">
            <a:extLst>
              <a:ext uri="{FF2B5EF4-FFF2-40B4-BE49-F238E27FC236}">
                <a16:creationId xmlns:a16="http://schemas.microsoft.com/office/drawing/2014/main" id="{D776650D-E05E-4EED-331C-C14053F0A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129" y="1988993"/>
            <a:ext cx="2620240" cy="1061604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685CD2C4-62F8-2E55-1F4D-3156920C2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828" y="3550660"/>
            <a:ext cx="2642754" cy="1055543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B17791C7-BD5F-4E3A-18FF-397B64FAE41C}"/>
              </a:ext>
            </a:extLst>
          </p:cNvPr>
          <p:cNvSpPr/>
          <p:nvPr/>
        </p:nvSpPr>
        <p:spPr>
          <a:xfrm>
            <a:off x="3080469" y="3669288"/>
            <a:ext cx="978477" cy="320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E8C5D7-6622-910A-77B1-2CBEE8D9E04C}"/>
              </a:ext>
            </a:extLst>
          </p:cNvPr>
          <p:cNvSpPr txBox="1"/>
          <p:nvPr/>
        </p:nvSpPr>
        <p:spPr>
          <a:xfrm>
            <a:off x="2123210" y="0"/>
            <a:ext cx="467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675" indent="0">
              <a:buSzPts val="1432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D99A7E2-EA96-59DF-A16F-92A35D4E1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8926"/>
              </p:ext>
            </p:extLst>
          </p:nvPr>
        </p:nvGraphicFramePr>
        <p:xfrm>
          <a:off x="190500" y="1134341"/>
          <a:ext cx="2587852" cy="304800"/>
        </p:xfrm>
        <a:graphic>
          <a:graphicData uri="http://schemas.openxmlformats.org/drawingml/2006/table">
            <a:tbl>
              <a:tblPr firstRow="1" bandRow="1">
                <a:tableStyleId>{90A97B4D-F87D-4BBC-AB0F-E00B579C836E}</a:tableStyleId>
              </a:tblPr>
              <a:tblGrid>
                <a:gridCol w="2587852">
                  <a:extLst>
                    <a:ext uri="{9D8B030D-6E8A-4147-A177-3AD203B41FA5}">
                      <a16:colId xmlns:a16="http://schemas.microsoft.com/office/drawing/2014/main" val="4205956971"/>
                    </a:ext>
                  </a:extLst>
                </a:gridCol>
              </a:tblGrid>
              <a:tr h="239073">
                <a:tc>
                  <a:txBody>
                    <a:bodyPr/>
                    <a:lstStyle/>
                    <a:p>
                      <a:r>
                        <a:rPr lang="en-GB" dirty="0"/>
                        <a:t>   Lexicographical Sorting</a:t>
                      </a:r>
                      <a:endParaRPr lang="en-GB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08826"/>
                  </a:ext>
                </a:extLst>
              </a:tr>
            </a:tbl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56CD3DD9-8671-31BD-5F01-0B48484558F8}"/>
              </a:ext>
            </a:extLst>
          </p:cNvPr>
          <p:cNvSpPr/>
          <p:nvPr/>
        </p:nvSpPr>
        <p:spPr>
          <a:xfrm>
            <a:off x="965488" y="1502353"/>
            <a:ext cx="268432" cy="398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A688611-052C-567C-98E6-E0B6CD855ED7}"/>
              </a:ext>
            </a:extLst>
          </p:cNvPr>
          <p:cNvSpPr/>
          <p:nvPr/>
        </p:nvSpPr>
        <p:spPr>
          <a:xfrm>
            <a:off x="956830" y="662420"/>
            <a:ext cx="268432" cy="398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2112D94-E96A-B9B8-5E8C-C5F7AFF2754C}"/>
              </a:ext>
            </a:extLst>
          </p:cNvPr>
          <p:cNvSpPr/>
          <p:nvPr/>
        </p:nvSpPr>
        <p:spPr>
          <a:xfrm>
            <a:off x="965488" y="2290328"/>
            <a:ext cx="268432" cy="398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677DF74-470C-1C91-4B0C-34D524256009}"/>
              </a:ext>
            </a:extLst>
          </p:cNvPr>
          <p:cNvSpPr/>
          <p:nvPr/>
        </p:nvSpPr>
        <p:spPr>
          <a:xfrm>
            <a:off x="974146" y="3078305"/>
            <a:ext cx="268432" cy="3983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146;p20">
            <a:extLst>
              <a:ext uri="{FF2B5EF4-FFF2-40B4-BE49-F238E27FC236}">
                <a16:creationId xmlns:a16="http://schemas.microsoft.com/office/drawing/2014/main" id="{5FAD8377-8EC3-E65B-9CE0-3AE0B0078931}"/>
              </a:ext>
            </a:extLst>
          </p:cNvPr>
          <p:cNvSpPr txBox="1">
            <a:spLocks/>
          </p:cNvSpPr>
          <p:nvPr/>
        </p:nvSpPr>
        <p:spPr>
          <a:xfrm>
            <a:off x="140361" y="3474079"/>
            <a:ext cx="239328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-US" sz="1400" dirty="0">
                <a:latin typeface="Arial"/>
                <a:cs typeface="Arial"/>
              </a:rPr>
              <a:t>      Output:</a:t>
            </a:r>
            <a:endParaRPr lang="en-US">
              <a:latin typeface="Arial"/>
            </a:endParaRPr>
          </a:p>
          <a:p>
            <a:pPr marL="133350" indent="0">
              <a:buNone/>
            </a:pPr>
            <a:r>
              <a:rPr lang="en-US" sz="1400" dirty="0">
                <a:latin typeface="Arial"/>
                <a:cs typeface="Arial"/>
              </a:rPr>
              <a:t>Forged image Detected</a:t>
            </a: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907F03C-604F-2E2D-A16D-5615E471C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019212"/>
              </p:ext>
            </p:extLst>
          </p:nvPr>
        </p:nvGraphicFramePr>
        <p:xfrm>
          <a:off x="181840" y="1930978"/>
          <a:ext cx="2587852" cy="304800"/>
        </p:xfrm>
        <a:graphic>
          <a:graphicData uri="http://schemas.openxmlformats.org/drawingml/2006/table">
            <a:tbl>
              <a:tblPr firstRow="1" bandRow="1">
                <a:tableStyleId>{90A97B4D-F87D-4BBC-AB0F-E00B579C836E}</a:tableStyleId>
              </a:tblPr>
              <a:tblGrid>
                <a:gridCol w="2587852">
                  <a:extLst>
                    <a:ext uri="{9D8B030D-6E8A-4147-A177-3AD203B41FA5}">
                      <a16:colId xmlns:a16="http://schemas.microsoft.com/office/drawing/2014/main" val="4205956971"/>
                    </a:ext>
                  </a:extLst>
                </a:gridCol>
              </a:tblGrid>
              <a:tr h="239073">
                <a:tc>
                  <a:txBody>
                    <a:bodyPr/>
                    <a:lstStyle/>
                    <a:p>
                      <a:r>
                        <a:rPr lang="en-GB" dirty="0"/>
                        <a:t>   Feature Matching</a:t>
                      </a:r>
                      <a:endParaRPr lang="en-GB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08826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8C78721-B623-4CAD-A92F-7C70EE5D6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42002"/>
              </p:ext>
            </p:extLst>
          </p:nvPr>
        </p:nvGraphicFramePr>
        <p:xfrm>
          <a:off x="164522" y="2710296"/>
          <a:ext cx="2587852" cy="304800"/>
        </p:xfrm>
        <a:graphic>
          <a:graphicData uri="http://schemas.openxmlformats.org/drawingml/2006/table">
            <a:tbl>
              <a:tblPr firstRow="1" bandRow="1">
                <a:tableStyleId>{90A97B4D-F87D-4BBC-AB0F-E00B579C836E}</a:tableStyleId>
              </a:tblPr>
              <a:tblGrid>
                <a:gridCol w="2587852">
                  <a:extLst>
                    <a:ext uri="{9D8B030D-6E8A-4147-A177-3AD203B41FA5}">
                      <a16:colId xmlns:a16="http://schemas.microsoft.com/office/drawing/2014/main" val="4205956971"/>
                    </a:ext>
                  </a:extLst>
                </a:gridCol>
              </a:tblGrid>
              <a:tr h="239073">
                <a:tc>
                  <a:txBody>
                    <a:bodyPr/>
                    <a:lstStyle/>
                    <a:p>
                      <a:r>
                        <a:rPr lang="en-GB" dirty="0"/>
                        <a:t>   Forged region extraction</a:t>
                      </a:r>
                      <a:endParaRPr lang="en-GB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08826"/>
                  </a:ext>
                </a:extLst>
              </a:tr>
            </a:tbl>
          </a:graphicData>
        </a:graphic>
      </p:graphicFrame>
      <p:sp>
        <p:nvSpPr>
          <p:cNvPr id="15" name="Arrow: Right 14">
            <a:extLst>
              <a:ext uri="{FF2B5EF4-FFF2-40B4-BE49-F238E27FC236}">
                <a16:creationId xmlns:a16="http://schemas.microsoft.com/office/drawing/2014/main" id="{93CD5B4F-0422-050F-C8E1-BDD9117FDE39}"/>
              </a:ext>
            </a:extLst>
          </p:cNvPr>
          <p:cNvSpPr/>
          <p:nvPr/>
        </p:nvSpPr>
        <p:spPr>
          <a:xfrm>
            <a:off x="3106446" y="3617333"/>
            <a:ext cx="978477" cy="320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7" descr="A picture containing text, domestic cat&#10;&#10;Description automatically generated">
            <a:extLst>
              <a:ext uri="{FF2B5EF4-FFF2-40B4-BE49-F238E27FC236}">
                <a16:creationId xmlns:a16="http://schemas.microsoft.com/office/drawing/2014/main" id="{E886C579-3F2B-01B6-D71A-8C672A376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87" y="3125932"/>
            <a:ext cx="3296514" cy="13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2438280" y="-33875"/>
            <a:ext cx="76539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2400" dirty="0"/>
              <a:t>Some Experimental Outcomes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44C8A-73DD-6975-3DF4-80D62C760232}"/>
              </a:ext>
            </a:extLst>
          </p:cNvPr>
          <p:cNvSpPr txBox="1"/>
          <p:nvPr/>
        </p:nvSpPr>
        <p:spPr>
          <a:xfrm>
            <a:off x="778666" y="3934152"/>
            <a:ext cx="731341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Google Shape;146;p20">
            <a:extLst>
              <a:ext uri="{FF2B5EF4-FFF2-40B4-BE49-F238E27FC236}">
                <a16:creationId xmlns:a16="http://schemas.microsoft.com/office/drawing/2014/main" id="{6672C8A9-0D22-111D-E5AF-C6D96AB87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7667" y="2455770"/>
            <a:ext cx="2393288" cy="212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Original Image</a:t>
            </a:r>
            <a:endParaRPr lang="en-US" sz="1400" dirty="0"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3" name="Google Shape;146;p20">
            <a:extLst>
              <a:ext uri="{FF2B5EF4-FFF2-40B4-BE49-F238E27FC236}">
                <a16:creationId xmlns:a16="http://schemas.microsoft.com/office/drawing/2014/main" id="{12B39D3F-B478-F0D5-A8BC-5C5944CAEB72}"/>
              </a:ext>
            </a:extLst>
          </p:cNvPr>
          <p:cNvSpPr txBox="1">
            <a:spLocks/>
          </p:cNvSpPr>
          <p:nvPr/>
        </p:nvSpPr>
        <p:spPr>
          <a:xfrm>
            <a:off x="6135916" y="2455769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Forged Image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5" name="Google Shape;146;p20">
            <a:extLst>
              <a:ext uri="{FF2B5EF4-FFF2-40B4-BE49-F238E27FC236}">
                <a16:creationId xmlns:a16="http://schemas.microsoft.com/office/drawing/2014/main" id="{DE384A64-E4AF-5B19-D979-7F16A2FA5C70}"/>
              </a:ext>
            </a:extLst>
          </p:cNvPr>
          <p:cNvSpPr txBox="1">
            <a:spLocks/>
          </p:cNvSpPr>
          <p:nvPr/>
        </p:nvSpPr>
        <p:spPr>
          <a:xfrm>
            <a:off x="1321462" y="4689815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Mask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7" name="Google Shape;146;p20">
            <a:extLst>
              <a:ext uri="{FF2B5EF4-FFF2-40B4-BE49-F238E27FC236}">
                <a16:creationId xmlns:a16="http://schemas.microsoft.com/office/drawing/2014/main" id="{7606759A-FAD2-FA31-A875-54943121ECCB}"/>
              </a:ext>
            </a:extLst>
          </p:cNvPr>
          <p:cNvSpPr txBox="1">
            <a:spLocks/>
          </p:cNvSpPr>
          <p:nvPr/>
        </p:nvSpPr>
        <p:spPr>
          <a:xfrm>
            <a:off x="5962735" y="4672497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Experimental result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pic>
        <p:nvPicPr>
          <p:cNvPr id="38" name="Picture 38" descr="A picture containing outdoor&#10;&#10;Description automatically generated">
            <a:extLst>
              <a:ext uri="{FF2B5EF4-FFF2-40B4-BE49-F238E27FC236}">
                <a16:creationId xmlns:a16="http://schemas.microsoft.com/office/drawing/2014/main" id="{A30DC92C-582F-713D-A482-8138693A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0" y="480579"/>
            <a:ext cx="4034270" cy="2069522"/>
          </a:xfrm>
          <a:prstGeom prst="rect">
            <a:avLst/>
          </a:prstGeom>
        </p:spPr>
      </p:pic>
      <p:pic>
        <p:nvPicPr>
          <p:cNvPr id="39" name="Picture 39" descr="A picture containing outdoor&#10;&#10;Description automatically generated">
            <a:extLst>
              <a:ext uri="{FF2B5EF4-FFF2-40B4-BE49-F238E27FC236}">
                <a16:creationId xmlns:a16="http://schemas.microsoft.com/office/drawing/2014/main" id="{CD0565D4-E6B8-A869-7BA6-1650AD43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841" y="480580"/>
            <a:ext cx="3827318" cy="2078181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29B7FF58-FD90-28CA-7629-F797950EF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2870489"/>
            <a:ext cx="3920835" cy="1896340"/>
          </a:xfrm>
          <a:prstGeom prst="rect">
            <a:avLst/>
          </a:prstGeom>
        </p:spPr>
      </p:pic>
      <p:pic>
        <p:nvPicPr>
          <p:cNvPr id="41" name="Picture 41" descr="A picture containing light&#10;&#10;Description automatically generated">
            <a:extLst>
              <a:ext uri="{FF2B5EF4-FFF2-40B4-BE49-F238E27FC236}">
                <a16:creationId xmlns:a16="http://schemas.microsoft.com/office/drawing/2014/main" id="{01252487-4F5A-8323-9D3F-35E336151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795" y="2804246"/>
            <a:ext cx="3775363" cy="18729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2438280" y="-33875"/>
            <a:ext cx="76539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990"/>
            </a:pPr>
            <a:r>
              <a:rPr lang="en" sz="2400" dirty="0"/>
              <a:t>Some Experimental Outcomes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44C8A-73DD-6975-3DF4-80D62C760232}"/>
              </a:ext>
            </a:extLst>
          </p:cNvPr>
          <p:cNvSpPr txBox="1"/>
          <p:nvPr/>
        </p:nvSpPr>
        <p:spPr>
          <a:xfrm>
            <a:off x="778666" y="3934152"/>
            <a:ext cx="731341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Google Shape;146;p20">
            <a:extLst>
              <a:ext uri="{FF2B5EF4-FFF2-40B4-BE49-F238E27FC236}">
                <a16:creationId xmlns:a16="http://schemas.microsoft.com/office/drawing/2014/main" id="{6672C8A9-0D22-111D-E5AF-C6D96AB87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7667" y="2455770"/>
            <a:ext cx="2393288" cy="212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Original Image</a:t>
            </a:r>
            <a:endParaRPr lang="en-US" sz="1400" dirty="0"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3" name="Google Shape;146;p20">
            <a:extLst>
              <a:ext uri="{FF2B5EF4-FFF2-40B4-BE49-F238E27FC236}">
                <a16:creationId xmlns:a16="http://schemas.microsoft.com/office/drawing/2014/main" id="{12B39D3F-B478-F0D5-A8BC-5C5944CAEB72}"/>
              </a:ext>
            </a:extLst>
          </p:cNvPr>
          <p:cNvSpPr txBox="1">
            <a:spLocks/>
          </p:cNvSpPr>
          <p:nvPr/>
        </p:nvSpPr>
        <p:spPr>
          <a:xfrm>
            <a:off x="6135916" y="2455769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Forged Image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5" name="Google Shape;146;p20">
            <a:extLst>
              <a:ext uri="{FF2B5EF4-FFF2-40B4-BE49-F238E27FC236}">
                <a16:creationId xmlns:a16="http://schemas.microsoft.com/office/drawing/2014/main" id="{DE384A64-E4AF-5B19-D979-7F16A2FA5C70}"/>
              </a:ext>
            </a:extLst>
          </p:cNvPr>
          <p:cNvSpPr txBox="1">
            <a:spLocks/>
          </p:cNvSpPr>
          <p:nvPr/>
        </p:nvSpPr>
        <p:spPr>
          <a:xfrm>
            <a:off x="1321462" y="4689815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Mask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sp>
        <p:nvSpPr>
          <p:cNvPr id="37" name="Google Shape;146;p20">
            <a:extLst>
              <a:ext uri="{FF2B5EF4-FFF2-40B4-BE49-F238E27FC236}">
                <a16:creationId xmlns:a16="http://schemas.microsoft.com/office/drawing/2014/main" id="{7606759A-FAD2-FA31-A875-54943121ECCB}"/>
              </a:ext>
            </a:extLst>
          </p:cNvPr>
          <p:cNvSpPr txBox="1">
            <a:spLocks/>
          </p:cNvSpPr>
          <p:nvPr/>
        </p:nvSpPr>
        <p:spPr>
          <a:xfrm>
            <a:off x="5962735" y="4672497"/>
            <a:ext cx="2393288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2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○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○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■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marL="133350" indent="0"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Experimental result</a:t>
            </a:r>
            <a:endParaRPr lang="en-US" sz="1400" dirty="0">
              <a:cs typeface="Arial"/>
            </a:endParaRPr>
          </a:p>
          <a:p>
            <a:pPr marL="133350" indent="0">
              <a:buFont typeface="Noto Sans Symbols"/>
              <a:buNone/>
            </a:pPr>
            <a:endParaRPr lang="en" sz="1400" dirty="0">
              <a:highlight>
                <a:srgbClr val="FFFFFF"/>
              </a:highlight>
              <a:latin typeface="Arial"/>
              <a:cs typeface="Arial"/>
            </a:endParaRPr>
          </a:p>
          <a:p>
            <a:pPr marL="133350" indent="0">
              <a:buFont typeface="Noto Sans Symbols"/>
              <a:buNone/>
            </a:pPr>
            <a:r>
              <a:rPr lang="en" sz="1400" dirty="0">
                <a:highlight>
                  <a:srgbClr val="FFFFFF"/>
                </a:highlight>
                <a:latin typeface="Arial"/>
                <a:cs typeface="Arial"/>
              </a:rPr>
              <a:t>   </a:t>
            </a:r>
          </a:p>
        </p:txBody>
      </p:sp>
      <p:pic>
        <p:nvPicPr>
          <p:cNvPr id="2" name="Picture 2" descr="A picture containing text, outdoor, plant, vegetable&#10;&#10;Description automatically generated">
            <a:extLst>
              <a:ext uri="{FF2B5EF4-FFF2-40B4-BE49-F238E27FC236}">
                <a16:creationId xmlns:a16="http://schemas.microsoft.com/office/drawing/2014/main" id="{2FCBC35D-5F5F-93AA-7659-B2F5CCC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84" y="530369"/>
            <a:ext cx="4061112" cy="2013238"/>
          </a:xfrm>
          <a:prstGeom prst="rect">
            <a:avLst/>
          </a:prstGeom>
        </p:spPr>
      </p:pic>
      <p:pic>
        <p:nvPicPr>
          <p:cNvPr id="3" name="Picture 3" descr="A picture containing text, outdoor, rock, sign&#10;&#10;Description automatically generated">
            <a:extLst>
              <a:ext uri="{FF2B5EF4-FFF2-40B4-BE49-F238E27FC236}">
                <a16:creationId xmlns:a16="http://schemas.microsoft.com/office/drawing/2014/main" id="{A80FEC0F-931E-3386-2A9F-B6BA4B53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830" y="534266"/>
            <a:ext cx="4068906" cy="1979468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231165-2372-CFDD-FCE4-DC1945D21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" y="2910320"/>
            <a:ext cx="4060246" cy="1859972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2E058746-31EB-C0AC-0656-D3998F784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394" y="2914217"/>
            <a:ext cx="4011756" cy="18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44872"/>
      </p:ext>
    </p:extLst>
  </p:cSld>
  <p:clrMapOvr>
    <a:masterClrMapping/>
  </p:clrMapOvr>
</p:sld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887</Words>
  <Application>Microsoft Office PowerPoint</Application>
  <PresentationFormat>On-screen Show (16:9)</PresentationFormat>
  <Paragraphs>233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Wingdings</vt:lpstr>
      <vt:lpstr>Noto Sans Symbols</vt:lpstr>
      <vt:lpstr>Times New Roman</vt:lpstr>
      <vt:lpstr>Courier New</vt:lpstr>
      <vt:lpstr>Constantia</vt:lpstr>
      <vt:lpstr>Arial</vt:lpstr>
      <vt:lpstr>Calibri</vt:lpstr>
      <vt:lpstr>Flow</vt:lpstr>
      <vt:lpstr>PowerPoint Presentation</vt:lpstr>
      <vt:lpstr>PowerPoint Presentation</vt:lpstr>
      <vt:lpstr>                                         MOTIVATION</vt:lpstr>
      <vt:lpstr>                                          Problem Statement</vt:lpstr>
      <vt:lpstr>                                      Literature Survey </vt:lpstr>
      <vt:lpstr>PowerPoint Presentation</vt:lpstr>
      <vt:lpstr>PowerPoint Presentation</vt:lpstr>
      <vt:lpstr>Some Experimental Outcomes </vt:lpstr>
      <vt:lpstr>Some Experimental Outcomes </vt:lpstr>
      <vt:lpstr>Some Experimental Outcomes </vt:lpstr>
      <vt:lpstr>Some Experimental Outcomes </vt:lpstr>
      <vt:lpstr>Performance Metrices </vt:lpstr>
      <vt:lpstr>                                     Future Work </vt:lpstr>
      <vt:lpstr>             References</vt:lpstr>
      <vt:lpstr>                   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Gourab Dutta</dc:creator>
  <cp:lastModifiedBy>Gourab Dutta</cp:lastModifiedBy>
  <cp:revision>549</cp:revision>
  <dcterms:modified xsi:type="dcterms:W3CDTF">2023-06-21T03:53:39Z</dcterms:modified>
</cp:coreProperties>
</file>